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1485" r:id="rId4"/>
    <p:sldId id="1470" r:id="rId5"/>
    <p:sldId id="1486" r:id="rId6"/>
    <p:sldId id="1484" r:id="rId7"/>
    <p:sldId id="1488" r:id="rId8"/>
    <p:sldId id="1489" r:id="rId9"/>
    <p:sldId id="1487" r:id="rId10"/>
    <p:sldId id="756" r:id="rId11"/>
    <p:sldId id="1490" r:id="rId12"/>
  </p:sldIdLst>
  <p:sldSz cx="12192000" cy="6858000"/>
  <p:notesSz cx="6797675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F3300"/>
    <a:srgbClr val="0000CC"/>
    <a:srgbClr val="FF7C80"/>
    <a:srgbClr val="00B050"/>
    <a:srgbClr val="33CC33"/>
    <a:srgbClr val="4472C4"/>
    <a:srgbClr val="339966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5268" autoAdjust="0"/>
  </p:normalViewPr>
  <p:slideViewPr>
    <p:cSldViewPr snapToGrid="0">
      <p:cViewPr varScale="1">
        <p:scale>
          <a:sx n="99" d="100"/>
          <a:sy n="99" d="100"/>
        </p:scale>
        <p:origin x="780" y="30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25" cy="498333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924" y="1"/>
            <a:ext cx="2946325" cy="498333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375C033B-3A0A-40DB-9A80-FC46CE4DB3D6}" type="datetimeFigureOut">
              <a:rPr lang="it-IT" smtClean="0"/>
              <a:t>07/08/2025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1480"/>
            <a:ext cx="2946325" cy="498333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924" y="9431480"/>
            <a:ext cx="2946325" cy="498333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22F69A6C-E690-4D49-AFFB-048B0AD6A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62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E3C849C1-8764-A629-503E-28C32E3A2A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7D3EBA1F-E27F-077C-3B33-C0E196B69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/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7DF26022-0A3E-4787-EE3B-1B30F3696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36A4080-1C94-451C-8ABB-0201D74FDF38}" type="slidenum">
              <a:rPr lang="it-IT" altLang="it-IT" smtClean="0">
                <a:latin typeface="Century Schoolbook" panose="02040604050505020304" pitchFamily="18" charset="0"/>
              </a:rPr>
              <a:pPr/>
              <a:t>4</a:t>
            </a:fld>
            <a:endParaRPr lang="it-IT" altLang="it-IT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959BF-FBDC-D005-92C0-D3818B98A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045D2248-C595-455F-5CE8-52D7172E8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62F1B6F8-6651-C03F-84C9-E03D20747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/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E7D1EF15-55FF-1126-75E0-7F788F36F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36A4080-1C94-451C-8ABB-0201D74FDF38}" type="slidenum">
              <a:rPr lang="it-IT" altLang="it-IT" smtClean="0">
                <a:latin typeface="Century Schoolbook" panose="02040604050505020304" pitchFamily="18" charset="0"/>
              </a:rPr>
              <a:pPr/>
              <a:t>5</a:t>
            </a:fld>
            <a:endParaRPr lang="it-IT" altLang="it-IT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9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837AE5A-69F3-435D-BAA4-77045CE95770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F648F86-D3DB-4166-9D56-B109C31BDBD8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858DFD-44B3-4913-8EB7-34CFD61939B9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B1F2AA-CB7A-4712-8B66-FF7072E5F006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D1E0-2FBA-46A7-BB93-1CD3194F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8A6C-FD67-4258-80BE-A7B566ABED7B}" type="datetime1">
              <a:rPr lang="it-IT"/>
              <a:pPr>
                <a:defRPr/>
              </a:pPr>
              <a:t>07/08/2025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78D8F-6ECD-7731-7DF8-5979346A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3365-003A-B672-8136-4584F4A5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5494-05AD-4E95-A2FF-5CDCAD8E49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266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435604-ACF4-4A7D-9FAF-1E0BCE05DE53}" type="slidenum">
              <a:t>‹N›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F3CEA1-CB5D-4C66-AC0D-F904DDBCA166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6526B9B-5691-448B-9D7C-879E4755796B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95BB419-B00B-4BB3-A73B-E0038B2D4BD1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1122480"/>
            <a:ext cx="1036296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9F6CE17-ADE3-437C-86A4-07F1F5967EE3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CA865CE-81E8-48A0-A496-B3BAEDEACD4F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0BA463-F69A-47ED-8EF8-85075D763A1B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BDB2EF-20C1-4D09-A164-44771347D4F3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96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600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it-I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endParaRPr lang="it-IT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it-IT" sz="1400" b="0" strike="noStrike" spc="-1">
                <a:latin typeface="Times New Roman"/>
              </a:rP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lang="it-IT" sz="12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5004F3E-75C9-4416-B28A-918AEEE3381F}" type="slidenum">
              <a:rPr lang="it-IT" sz="1200" b="0" strike="noStrike" spc="-1">
                <a:solidFill>
                  <a:srgbClr val="898989"/>
                </a:solidFill>
                <a:latin typeface="Calibri"/>
              </a:r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sellaDiTesto 2"/>
          <p:cNvSpPr/>
          <p:nvPr/>
        </p:nvSpPr>
        <p:spPr>
          <a:xfrm>
            <a:off x="1138321" y="2706452"/>
            <a:ext cx="9915353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3200" b="1" spc="-1" dirty="0">
                <a:solidFill>
                  <a:srgbClr val="C00000"/>
                </a:solidFill>
                <a:latin typeface="Arial"/>
              </a:rPr>
              <a:t>Prolungamento della metropolitana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3200" b="1" spc="-1" dirty="0">
                <a:solidFill>
                  <a:srgbClr val="C00000"/>
                </a:solidFill>
                <a:latin typeface="Arial"/>
              </a:rPr>
              <a:t>Tratte Brin-Canepari e Brignole-Martinez</a:t>
            </a:r>
          </a:p>
        </p:txBody>
      </p:sp>
      <p:sp>
        <p:nvSpPr>
          <p:cNvPr id="43" name="CasellaDiTesto 2"/>
          <p:cNvSpPr/>
          <p:nvPr/>
        </p:nvSpPr>
        <p:spPr>
          <a:xfrm>
            <a:off x="6005149" y="5445000"/>
            <a:ext cx="18182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2000" b="0" strike="noStrike" spc="-1" dirty="0">
              <a:latin typeface="Arial"/>
            </a:endParaRPr>
          </a:p>
        </p:txBody>
      </p:sp>
      <p:sp>
        <p:nvSpPr>
          <p:cNvPr id="8" name="CasellaDiTesto 2">
            <a:extLst>
              <a:ext uri="{FF2B5EF4-FFF2-40B4-BE49-F238E27FC236}">
                <a16:creationId xmlns:a16="http://schemas.microsoft.com/office/drawing/2014/main" id="{6FBAA073-466E-20F3-EDF0-EC2AF00DF5E6}"/>
              </a:ext>
            </a:extLst>
          </p:cNvPr>
          <p:cNvSpPr/>
          <p:nvPr/>
        </p:nvSpPr>
        <p:spPr>
          <a:xfrm>
            <a:off x="1271494" y="5238777"/>
            <a:ext cx="946731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spc="-1" dirty="0"/>
              <a:t>Palazzo Tursi, Salone </a:t>
            </a:r>
            <a:r>
              <a:rPr lang="it-IT" sz="1600" strike="noStrike" spc="-1" dirty="0">
                <a:latin typeface="Arial"/>
              </a:rPr>
              <a:t>di Rappresentanza </a:t>
            </a:r>
          </a:p>
        </p:txBody>
      </p:sp>
      <p:sp>
        <p:nvSpPr>
          <p:cNvPr id="9" name="CasellaDiTesto 2">
            <a:extLst>
              <a:ext uri="{FF2B5EF4-FFF2-40B4-BE49-F238E27FC236}">
                <a16:creationId xmlns:a16="http://schemas.microsoft.com/office/drawing/2014/main" id="{66DA1A14-1C88-4ABC-83A0-703CBA22755B}"/>
              </a:ext>
            </a:extLst>
          </p:cNvPr>
          <p:cNvSpPr/>
          <p:nvPr/>
        </p:nvSpPr>
        <p:spPr>
          <a:xfrm>
            <a:off x="2484538" y="4724476"/>
            <a:ext cx="722292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2000" b="1" strike="noStrike" spc="-1" dirty="0">
                <a:latin typeface="Arial"/>
              </a:rPr>
              <a:t>7 agosto 2025</a:t>
            </a:r>
            <a:endParaRPr lang="it-IT" sz="2000" b="1" spc="-1" dirty="0">
              <a:latin typeface="Arial"/>
            </a:endParaRPr>
          </a:p>
        </p:txBody>
      </p:sp>
      <p:sp>
        <p:nvSpPr>
          <p:cNvPr id="3" name="CasellaDiTesto 8">
            <a:extLst>
              <a:ext uri="{FF2B5EF4-FFF2-40B4-BE49-F238E27FC236}">
                <a16:creationId xmlns:a16="http://schemas.microsoft.com/office/drawing/2014/main" id="{F844CBD5-F2CC-2D2C-4FC8-4E09527A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417638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Arial" panose="020B0604020202020204" pitchFamily="34" charset="0"/>
              </a:rPr>
              <a:t>Comune di Genova</a:t>
            </a:r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00A701F2-38FA-A582-D208-75007CBD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53988"/>
            <a:ext cx="15271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ACDBB06-2AC9-F12F-2E6D-563E767D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82" y="6049878"/>
            <a:ext cx="2756234" cy="7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4">
            <a:extLst>
              <a:ext uri="{FF2B5EF4-FFF2-40B4-BE49-F238E27FC236}">
                <a16:creationId xmlns:a16="http://schemas.microsoft.com/office/drawing/2014/main" id="{655F0894-ABE3-DE37-91DC-37F10C7B3582}"/>
              </a:ext>
            </a:extLst>
          </p:cNvPr>
          <p:cNvSpPr/>
          <p:nvPr/>
        </p:nvSpPr>
        <p:spPr>
          <a:xfrm>
            <a:off x="335400" y="6813"/>
            <a:ext cx="11448720" cy="829800"/>
          </a:xfrm>
          <a:prstGeom prst="rect">
            <a:avLst/>
          </a:prstGeom>
          <a:solidFill>
            <a:srgbClr val="D7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2100" b="1" strike="noStrike" spc="-1" dirty="0">
                <a:solidFill>
                  <a:srgbClr val="FFFFFF"/>
                </a:solidFill>
                <a:latin typeface="Arial"/>
                <a:ea typeface="Cambria"/>
              </a:rPr>
              <a:t>SVILUPPI FUTURI</a:t>
            </a:r>
            <a:endParaRPr lang="it-IT" sz="2100" b="0" strike="noStrike" spc="-1" dirty="0">
              <a:latin typeface="Arial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FC541867-EDE8-7387-9AAD-44378DFE570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35400" y="967254"/>
            <a:ext cx="11448720" cy="52629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SzPct val="150000"/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latin typeface="Arial" panose="020B0604020202020204" pitchFamily="34" charset="0"/>
              </a:rPr>
              <a:t>Interventi finanziati – lavori in corso</a:t>
            </a:r>
            <a:endParaRPr lang="it-IT" sz="2400" dirty="0">
              <a:latin typeface="Arial" panose="020B0604020202020204" pitchFamily="34" charset="0"/>
            </a:endParaRPr>
          </a:p>
          <a:p>
            <a:pPr marL="0" indent="0">
              <a:buSzPct val="125000"/>
              <a:tabLst>
                <a:tab pos="265113" algn="l"/>
              </a:tabLst>
              <a:defRPr/>
            </a:pPr>
            <a:r>
              <a:rPr lang="it-IT" sz="2000" dirty="0">
                <a:latin typeface="Arial" panose="020B0604020202020204" pitchFamily="34" charset="0"/>
              </a:rPr>
              <a:t>	14 nuove Unità di Trazione					</a:t>
            </a:r>
            <a:r>
              <a:rPr lang="it-IT" sz="2000" b="1" dirty="0">
                <a:latin typeface="Arial" panose="020B0604020202020204" pitchFamily="34" charset="0"/>
              </a:rPr>
              <a:t>70 M€</a:t>
            </a:r>
          </a:p>
          <a:p>
            <a:pPr marL="0" indent="0">
              <a:buSzPct val="125000"/>
              <a:tabLst>
                <a:tab pos="265113" algn="l"/>
              </a:tabLst>
              <a:defRPr/>
            </a:pPr>
            <a:r>
              <a:rPr lang="it-IT" sz="2000" dirty="0">
                <a:latin typeface="Arial" panose="020B0604020202020204" pitchFamily="34" charset="0"/>
              </a:rPr>
              <a:t>	Completamento stazione metropolitana Corvetto (PNRR)	</a:t>
            </a:r>
            <a:r>
              <a:rPr lang="it-IT" sz="2000" b="1" dirty="0">
                <a:latin typeface="Arial" panose="020B0604020202020204" pitchFamily="34" charset="0"/>
              </a:rPr>
              <a:t>58 M€</a:t>
            </a:r>
          </a:p>
          <a:p>
            <a:pPr marL="0" indent="0">
              <a:buSzPct val="125000"/>
              <a:tabLst>
                <a:tab pos="265113" algn="l"/>
              </a:tabLst>
              <a:defRPr/>
            </a:pPr>
            <a:endParaRPr lang="it-IT" sz="2000" dirty="0">
              <a:latin typeface="Arial" panose="020B0604020202020204" pitchFamily="34" charset="0"/>
            </a:endParaRPr>
          </a:p>
          <a:p>
            <a:pPr>
              <a:buSzPct val="125000"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it-IT" sz="2400" b="1" dirty="0">
                <a:latin typeface="Arial" panose="020B0604020202020204" pitchFamily="34" charset="0"/>
              </a:rPr>
              <a:t>Interventi finanziati – progettazione in corso</a:t>
            </a:r>
          </a:p>
          <a:p>
            <a:pPr marL="0" indent="0">
              <a:buSzPct val="125000"/>
              <a:tabLst>
                <a:tab pos="265113" algn="l"/>
              </a:tabLst>
              <a:defRPr/>
            </a:pPr>
            <a:r>
              <a:rPr lang="it-IT" sz="2000" dirty="0">
                <a:latin typeface="Arial" panose="020B0604020202020204" pitchFamily="34" charset="0"/>
              </a:rPr>
              <a:t> 	Estensione metropolitana Canepari-Pallavicini			</a:t>
            </a:r>
            <a:r>
              <a:rPr lang="it-IT" sz="2000" b="1" dirty="0">
                <a:latin typeface="Arial" panose="020B0604020202020204" pitchFamily="34" charset="0"/>
              </a:rPr>
              <a:t>72 M€</a:t>
            </a:r>
            <a:r>
              <a:rPr lang="it-IT" sz="2000" dirty="0">
                <a:latin typeface="Arial" panose="020B0604020202020204" pitchFamily="34" charset="0"/>
              </a:rPr>
              <a:t>	</a:t>
            </a:r>
          </a:p>
          <a:p>
            <a:pPr marL="0" indent="0">
              <a:buSzPct val="125000"/>
              <a:tabLst>
                <a:tab pos="265113" algn="l"/>
              </a:tabLst>
              <a:defRPr/>
            </a:pPr>
            <a:r>
              <a:rPr lang="it-IT" sz="2000" dirty="0">
                <a:latin typeface="Arial" panose="020B0604020202020204" pitchFamily="34" charset="0"/>
              </a:rPr>
              <a:t>	Lotto 2 stazione Martinez 					</a:t>
            </a:r>
            <a:r>
              <a:rPr lang="it-IT" sz="2000" b="1" dirty="0">
                <a:latin typeface="Arial" panose="020B0604020202020204" pitchFamily="34" charset="0"/>
              </a:rPr>
              <a:t>12 M€</a:t>
            </a:r>
          </a:p>
          <a:p>
            <a:pPr marL="0" indent="0">
              <a:buSzPct val="125000"/>
              <a:tabLst>
                <a:tab pos="265113" algn="l"/>
              </a:tabLst>
              <a:defRPr/>
            </a:pPr>
            <a:r>
              <a:rPr lang="it-IT" sz="2000" dirty="0">
                <a:latin typeface="Arial" panose="020B0604020202020204" pitchFamily="34" charset="0"/>
              </a:rPr>
              <a:t>	(passerella Martinez-Terralba, parcheggio di interscambio)</a:t>
            </a:r>
          </a:p>
          <a:p>
            <a:pPr marL="269875" indent="0">
              <a:buSzPct val="125000"/>
              <a:defRPr/>
            </a:pPr>
            <a:endParaRPr lang="it-IT" sz="2000" dirty="0">
              <a:latin typeface="Arial" panose="020B0604020202020204" pitchFamily="34" charset="0"/>
            </a:endParaRPr>
          </a:p>
          <a:p>
            <a:pPr>
              <a:buSzPct val="150000"/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latin typeface="Arial" panose="020B0604020202020204" pitchFamily="34" charset="0"/>
              </a:rPr>
              <a:t>Richieste di finanziamento inviate</a:t>
            </a:r>
            <a:r>
              <a:rPr lang="it-IT" sz="2400" dirty="0">
                <a:latin typeface="Arial" panose="020B0604020202020204" pitchFamily="34" charset="0"/>
              </a:rPr>
              <a:t>		</a:t>
            </a:r>
          </a:p>
          <a:p>
            <a:pPr marL="269875" indent="0">
              <a:buSzPct val="125000"/>
              <a:defRPr/>
            </a:pPr>
            <a:r>
              <a:rPr lang="it-IT" sz="2000" dirty="0">
                <a:latin typeface="Arial" panose="020B0604020202020204" pitchFamily="34" charset="0"/>
              </a:rPr>
              <a:t>Prolungamento metro Martinez-San Martino			</a:t>
            </a:r>
            <a:r>
              <a:rPr lang="it-IT" sz="2000" b="1" dirty="0">
                <a:latin typeface="Arial" panose="020B0604020202020204" pitchFamily="34" charset="0"/>
              </a:rPr>
              <a:t>493 M€</a:t>
            </a:r>
            <a:r>
              <a:rPr lang="it-IT" sz="2000" dirty="0">
                <a:latin typeface="Arial" panose="020B0604020202020204" pitchFamily="34" charset="0"/>
              </a:rPr>
              <a:t> (inclusi 4 veicoli)</a:t>
            </a:r>
          </a:p>
          <a:p>
            <a:pPr marL="269875" indent="0">
              <a:buSzPct val="125000"/>
              <a:defRPr/>
            </a:pPr>
            <a:r>
              <a:rPr lang="it-IT" sz="2000" dirty="0">
                <a:latin typeface="Arial" panose="020B0604020202020204" pitchFamily="34" charset="0"/>
              </a:rPr>
              <a:t>Nuovo deposito metropolitana piazza Giusti			</a:t>
            </a:r>
            <a:r>
              <a:rPr lang="it-IT" sz="2000" b="1" dirty="0">
                <a:latin typeface="Arial" panose="020B0604020202020204" pitchFamily="34" charset="0"/>
              </a:rPr>
              <a:t>176 M€</a:t>
            </a:r>
          </a:p>
          <a:p>
            <a:pPr marL="269875" indent="0">
              <a:buSzPct val="125000"/>
              <a:defRPr/>
            </a:pPr>
            <a:r>
              <a:rPr lang="it-IT" sz="2000" dirty="0">
                <a:latin typeface="Arial" panose="020B0604020202020204" pitchFamily="34" charset="0"/>
              </a:rPr>
              <a:t>Interventi di potenziamento linea esistente e nuovi veicoli	  </a:t>
            </a:r>
            <a:r>
              <a:rPr lang="it-IT" sz="2000" b="1" dirty="0">
                <a:latin typeface="Arial" panose="020B0604020202020204" pitchFamily="34" charset="0"/>
              </a:rPr>
              <a:t>85 M€</a:t>
            </a:r>
          </a:p>
          <a:p>
            <a:pPr marL="269875" indent="0">
              <a:buSzPct val="125000"/>
              <a:defRPr/>
            </a:pPr>
            <a:endParaRPr lang="it-IT" sz="2000" i="1" dirty="0">
              <a:latin typeface="Arial" panose="020B0604020202020204" pitchFamily="34" charset="0"/>
            </a:endParaRPr>
          </a:p>
          <a:p>
            <a:pPr>
              <a:buSzPct val="150000"/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latin typeface="Arial" panose="020B0604020202020204" pitchFamily="34" charset="0"/>
              </a:rPr>
              <a:t>Tratte future da programmare</a:t>
            </a:r>
            <a:r>
              <a:rPr lang="it-IT" sz="2000" b="1" dirty="0">
                <a:latin typeface="Arial" panose="020B0604020202020204" pitchFamily="34" charset="0"/>
              </a:rPr>
              <a:t>	</a:t>
            </a:r>
          </a:p>
          <a:p>
            <a:pPr marL="269875" indent="0">
              <a:buSzPct val="125000"/>
              <a:defRPr/>
            </a:pPr>
            <a:r>
              <a:rPr lang="it-IT" sz="2000" dirty="0">
                <a:latin typeface="Arial" panose="020B0604020202020204" pitchFamily="34" charset="0"/>
              </a:rPr>
              <a:t>Nuova linea metro Dinegro-Fiumara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DCAF8548-C3AF-E83C-EC0A-1258A6327E17}"/>
              </a:ext>
            </a:extLst>
          </p:cNvPr>
          <p:cNvSpPr txBox="1">
            <a:spLocks/>
          </p:cNvSpPr>
          <p:nvPr/>
        </p:nvSpPr>
        <p:spPr>
          <a:xfrm>
            <a:off x="9325080" y="64929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it-IT" sz="1200" b="0" strike="noStrike" kern="1200" spc="-1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06A436-959A-4EA2-B474-903A3EFC4312}" type="slidenum">
              <a:rPr lang="it-IT" smtClean="0"/>
              <a:pPr/>
              <a:t>10</a:t>
            </a:fld>
            <a:endParaRPr lang="it-IT" dirty="0">
              <a:latin typeface="Times New Roman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4E8FC6-085B-9F0A-E31F-02D2CDAED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3" y="6246022"/>
            <a:ext cx="2055093" cy="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8E98B-E889-2616-1D2D-1A1690224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9" name="PlaceHolder 1">
            <a:extLst>
              <a:ext uri="{FF2B5EF4-FFF2-40B4-BE49-F238E27FC236}">
                <a16:creationId xmlns:a16="http://schemas.microsoft.com/office/drawing/2014/main" id="{C5AD100F-5487-702A-DBDE-A6A17B7E83E7}"/>
              </a:ext>
            </a:extLst>
          </p:cNvPr>
          <p:cNvSpPr txBox="1">
            <a:spLocks/>
          </p:cNvSpPr>
          <p:nvPr/>
        </p:nvSpPr>
        <p:spPr bwMode="auto">
          <a:xfrm>
            <a:off x="9347200" y="6492875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53F46D-3CFD-4CE0-B55E-C03E7A22BCCF}" type="slidenum">
              <a:rPr lang="it-IT" altLang="it-IT" sz="1200">
                <a:solidFill>
                  <a:srgbClr val="000000"/>
                </a:solidFill>
                <a:ea typeface="DejaVu Sans" panose="020B0603030804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latin typeface="Times New Roman" panose="02020603050405020304" pitchFamily="18" charset="0"/>
              <a:ea typeface="DejaVu Sans" panose="020B06030308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7BCDA-FC40-039E-76C9-1E72B1A54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3" y="6246022"/>
            <a:ext cx="2055093" cy="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4">
            <a:extLst>
              <a:ext uri="{FF2B5EF4-FFF2-40B4-BE49-F238E27FC236}">
                <a16:creationId xmlns:a16="http://schemas.microsoft.com/office/drawing/2014/main" id="{33BCDC6E-857F-2F12-ACDC-12B1C9DB1CA3}"/>
              </a:ext>
            </a:extLst>
          </p:cNvPr>
          <p:cNvSpPr/>
          <p:nvPr/>
        </p:nvSpPr>
        <p:spPr>
          <a:xfrm>
            <a:off x="335400" y="6813"/>
            <a:ext cx="11448720" cy="686381"/>
          </a:xfrm>
          <a:prstGeom prst="rect">
            <a:avLst/>
          </a:prstGeom>
          <a:solidFill>
            <a:srgbClr val="D7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2100" b="1" strike="noStrike" spc="-1" dirty="0">
                <a:solidFill>
                  <a:srgbClr val="FFFFFF"/>
                </a:solidFill>
                <a:latin typeface="Arial"/>
                <a:ea typeface="Cambria"/>
              </a:rPr>
              <a:t>SVILUPPI FUTURI</a:t>
            </a:r>
            <a:endParaRPr lang="it-IT" sz="2100" b="0" strike="noStrike" spc="-1" dirty="0">
              <a:latin typeface="Arial"/>
            </a:endParaRPr>
          </a:p>
        </p:txBody>
      </p:sp>
      <p:pic>
        <p:nvPicPr>
          <p:cNvPr id="36" name="Picture 10" descr="C:\Users\B630278\Desktop\PRESENTAZIONE METRO\slide_20.jpg">
            <a:extLst>
              <a:ext uri="{FF2B5EF4-FFF2-40B4-BE49-F238E27FC236}">
                <a16:creationId xmlns:a16="http://schemas.microsoft.com/office/drawing/2014/main" id="{2A73077E-E543-F7A6-9AD7-CD802C07F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14310" r="10143" b="21603"/>
          <a:stretch>
            <a:fillRect/>
          </a:stretch>
        </p:blipFill>
        <p:spPr bwMode="auto">
          <a:xfrm>
            <a:off x="2162329" y="1359300"/>
            <a:ext cx="8043862" cy="485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igura a mano libera 11">
            <a:extLst>
              <a:ext uri="{FF2B5EF4-FFF2-40B4-BE49-F238E27FC236}">
                <a16:creationId xmlns:a16="http://schemas.microsoft.com/office/drawing/2014/main" id="{808A2E34-8AB9-CDA0-0F61-B68350E9FE81}"/>
              </a:ext>
            </a:extLst>
          </p:cNvPr>
          <p:cNvSpPr/>
          <p:nvPr/>
        </p:nvSpPr>
        <p:spPr bwMode="auto">
          <a:xfrm>
            <a:off x="3081491" y="773910"/>
            <a:ext cx="211137" cy="1702989"/>
          </a:xfrm>
          <a:custGeom>
            <a:avLst/>
            <a:gdLst>
              <a:gd name="connsiteX0" fmla="*/ 142875 w 142875"/>
              <a:gd name="connsiteY0" fmla="*/ 757237 h 757237"/>
              <a:gd name="connsiteX1" fmla="*/ 80963 w 142875"/>
              <a:gd name="connsiteY1" fmla="*/ 661987 h 757237"/>
              <a:gd name="connsiteX2" fmla="*/ 47625 w 142875"/>
              <a:gd name="connsiteY2" fmla="*/ 571500 h 757237"/>
              <a:gd name="connsiteX3" fmla="*/ 38100 w 142875"/>
              <a:gd name="connsiteY3" fmla="*/ 366712 h 757237"/>
              <a:gd name="connsiteX4" fmla="*/ 28575 w 142875"/>
              <a:gd name="connsiteY4" fmla="*/ 285750 h 757237"/>
              <a:gd name="connsiteX5" fmla="*/ 23813 w 142875"/>
              <a:gd name="connsiteY5" fmla="*/ 152400 h 757237"/>
              <a:gd name="connsiteX6" fmla="*/ 0 w 142875"/>
              <a:gd name="connsiteY6" fmla="*/ 0 h 757237"/>
              <a:gd name="connsiteX7" fmla="*/ 0 w 142875"/>
              <a:gd name="connsiteY7" fmla="*/ 0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5" h="757237">
                <a:moveTo>
                  <a:pt x="142875" y="757237"/>
                </a:moveTo>
                <a:cubicBezTo>
                  <a:pt x="119856" y="725090"/>
                  <a:pt x="96838" y="692943"/>
                  <a:pt x="80963" y="661987"/>
                </a:cubicBezTo>
                <a:cubicBezTo>
                  <a:pt x="65088" y="631031"/>
                  <a:pt x="54769" y="620712"/>
                  <a:pt x="47625" y="571500"/>
                </a:cubicBezTo>
                <a:cubicBezTo>
                  <a:pt x="40481" y="522288"/>
                  <a:pt x="41275" y="414337"/>
                  <a:pt x="38100" y="366712"/>
                </a:cubicBezTo>
                <a:cubicBezTo>
                  <a:pt x="34925" y="319087"/>
                  <a:pt x="30956" y="321469"/>
                  <a:pt x="28575" y="285750"/>
                </a:cubicBezTo>
                <a:cubicBezTo>
                  <a:pt x="26194" y="250031"/>
                  <a:pt x="28575" y="200025"/>
                  <a:pt x="23813" y="152400"/>
                </a:cubicBezTo>
                <a:cubicBezTo>
                  <a:pt x="19051" y="10477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41275">
            <a:solidFill>
              <a:srgbClr val="B4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251EE4B6-1EAE-F2D6-962A-767F270FB060}"/>
              </a:ext>
            </a:extLst>
          </p:cNvPr>
          <p:cNvSpPr/>
          <p:nvPr/>
        </p:nvSpPr>
        <p:spPr bwMode="auto">
          <a:xfrm>
            <a:off x="3081491" y="1513287"/>
            <a:ext cx="153988" cy="153988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53324484-93D8-730D-57B2-87CE71E50876}"/>
              </a:ext>
            </a:extLst>
          </p:cNvPr>
          <p:cNvSpPr/>
          <p:nvPr/>
        </p:nvSpPr>
        <p:spPr bwMode="auto">
          <a:xfrm>
            <a:off x="7775729" y="5081986"/>
            <a:ext cx="153987" cy="153988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0" name="CasellaDiTesto 1">
            <a:extLst>
              <a:ext uri="{FF2B5EF4-FFF2-40B4-BE49-F238E27FC236}">
                <a16:creationId xmlns:a16="http://schemas.microsoft.com/office/drawing/2014/main" id="{932F4B06-13DD-FB62-7828-0B4731107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205" y="5628086"/>
            <a:ext cx="23764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800" b="1" dirty="0">
                <a:solidFill>
                  <a:srgbClr val="0033CC"/>
                </a:solidFill>
                <a:latin typeface="Arial" panose="020B0604020202020204" pitchFamily="34" charset="0"/>
              </a:rPr>
              <a:t>PERCORSO METROPOLITANA ESISTENTE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800" b="1" dirty="0">
                <a:solidFill>
                  <a:srgbClr val="0033CC"/>
                </a:solidFill>
                <a:latin typeface="Arial" panose="020B0604020202020204" pitchFamily="34" charset="0"/>
              </a:rPr>
              <a:t>TRACCIATO DI PROGETTO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DCC086D-930E-C404-81EC-2E18C79A8682}"/>
              </a:ext>
            </a:extLst>
          </p:cNvPr>
          <p:cNvSpPr txBox="1"/>
          <p:nvPr/>
        </p:nvSpPr>
        <p:spPr>
          <a:xfrm>
            <a:off x="4507625" y="4928793"/>
            <a:ext cx="1079500" cy="230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900" b="1">
                <a:solidFill>
                  <a:srgbClr val="0033C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SAN GIORGIO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2CF5752-F3D4-BB8C-ACEB-20B809A53FF4}"/>
              </a:ext>
            </a:extLst>
          </p:cNvPr>
          <p:cNvSpPr txBox="1"/>
          <p:nvPr/>
        </p:nvSpPr>
        <p:spPr>
          <a:xfrm>
            <a:off x="3187060" y="744185"/>
            <a:ext cx="888682" cy="230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900" b="1" dirty="0">
                <a:solidFill>
                  <a:srgbClr val="0033CC"/>
                </a:solidFill>
                <a:latin typeface="Arial Black" panose="020B0A04020102020204" pitchFamily="34" charset="0"/>
              </a:rPr>
              <a:t>RIVAROLO</a:t>
            </a: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EF4A247B-B5C7-40A7-73B4-2A31D2E1A101}"/>
              </a:ext>
            </a:extLst>
          </p:cNvPr>
          <p:cNvSpPr/>
          <p:nvPr/>
        </p:nvSpPr>
        <p:spPr>
          <a:xfrm>
            <a:off x="3002280" y="742951"/>
            <a:ext cx="154299" cy="1539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2F56FCEF-4154-846B-C86C-36EA298E7625}"/>
              </a:ext>
            </a:extLst>
          </p:cNvPr>
          <p:cNvSpPr/>
          <p:nvPr/>
        </p:nvSpPr>
        <p:spPr>
          <a:xfrm>
            <a:off x="6492240" y="4717420"/>
            <a:ext cx="154299" cy="1539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CCFBD60-1FE6-DE42-8A9D-930FDA5A840C}"/>
              </a:ext>
            </a:extLst>
          </p:cNvPr>
          <p:cNvSpPr txBox="1"/>
          <p:nvPr/>
        </p:nvSpPr>
        <p:spPr>
          <a:xfrm>
            <a:off x="5899779" y="4436831"/>
            <a:ext cx="897261" cy="230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900" b="1">
                <a:solidFill>
                  <a:srgbClr val="0033C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CORVETTO</a:t>
            </a: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A701569A-CC5B-6AA5-3CB2-C09BABED26C0}"/>
              </a:ext>
            </a:extLst>
          </p:cNvPr>
          <p:cNvSpPr/>
          <p:nvPr/>
        </p:nvSpPr>
        <p:spPr>
          <a:xfrm>
            <a:off x="7932420" y="4785360"/>
            <a:ext cx="1219200" cy="335280"/>
          </a:xfrm>
          <a:custGeom>
            <a:avLst/>
            <a:gdLst>
              <a:gd name="connsiteX0" fmla="*/ 0 w 1219200"/>
              <a:gd name="connsiteY0" fmla="*/ 335280 h 335280"/>
              <a:gd name="connsiteX1" fmla="*/ 259080 w 1219200"/>
              <a:gd name="connsiteY1" fmla="*/ 236220 h 335280"/>
              <a:gd name="connsiteX2" fmla="*/ 609600 w 1219200"/>
              <a:gd name="connsiteY2" fmla="*/ 259080 h 335280"/>
              <a:gd name="connsiteX3" fmla="*/ 899160 w 1219200"/>
              <a:gd name="connsiteY3" fmla="*/ 121920 h 335280"/>
              <a:gd name="connsiteX4" fmla="*/ 1219200 w 1219200"/>
              <a:gd name="connsiteY4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335280">
                <a:moveTo>
                  <a:pt x="0" y="335280"/>
                </a:moveTo>
                <a:lnTo>
                  <a:pt x="259080" y="236220"/>
                </a:lnTo>
                <a:lnTo>
                  <a:pt x="609600" y="259080"/>
                </a:lnTo>
                <a:lnTo>
                  <a:pt x="899160" y="121920"/>
                </a:lnTo>
                <a:lnTo>
                  <a:pt x="1219200" y="0"/>
                </a:lnTo>
              </a:path>
            </a:pathLst>
          </a:custGeom>
          <a:ln w="41275">
            <a:solidFill>
              <a:srgbClr val="B4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A078BF1C-C86F-8B58-F937-C3691E8083EC}"/>
              </a:ext>
            </a:extLst>
          </p:cNvPr>
          <p:cNvSpPr/>
          <p:nvPr/>
        </p:nvSpPr>
        <p:spPr>
          <a:xfrm>
            <a:off x="8537889" y="4906528"/>
            <a:ext cx="154299" cy="1539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7EE0452-A2D7-DE59-F6AB-0A2400B1E2F7}"/>
              </a:ext>
            </a:extLst>
          </p:cNvPr>
          <p:cNvSpPr txBox="1"/>
          <p:nvPr/>
        </p:nvSpPr>
        <p:spPr>
          <a:xfrm>
            <a:off x="8521058" y="5145347"/>
            <a:ext cx="1219199" cy="230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900" b="1">
                <a:solidFill>
                  <a:srgbClr val="0033C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BENEDETTO XV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7091BF6F-D3D1-3F4E-555F-51F3A2AA7CEC}"/>
              </a:ext>
            </a:extLst>
          </p:cNvPr>
          <p:cNvSpPr txBox="1"/>
          <p:nvPr/>
        </p:nvSpPr>
        <p:spPr>
          <a:xfrm>
            <a:off x="8598207" y="4382292"/>
            <a:ext cx="114205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900" b="1">
                <a:solidFill>
                  <a:srgbClr val="0033C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MOSSO (P.S. </a:t>
            </a:r>
          </a:p>
          <a:p>
            <a:r>
              <a:rPr lang="it-IT" dirty="0"/>
              <a:t>SAN MARTINO)</a:t>
            </a: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0037AC6D-2004-B0F4-234D-363092D19A82}"/>
              </a:ext>
            </a:extLst>
          </p:cNvPr>
          <p:cNvSpPr/>
          <p:nvPr/>
        </p:nvSpPr>
        <p:spPr>
          <a:xfrm>
            <a:off x="9130657" y="4710771"/>
            <a:ext cx="154299" cy="1539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igura a mano libera: forma 50">
            <a:extLst>
              <a:ext uri="{FF2B5EF4-FFF2-40B4-BE49-F238E27FC236}">
                <a16:creationId xmlns:a16="http://schemas.microsoft.com/office/drawing/2014/main" id="{2F158233-BA06-C403-E120-5F4B26BD350E}"/>
              </a:ext>
            </a:extLst>
          </p:cNvPr>
          <p:cNvSpPr/>
          <p:nvPr/>
        </p:nvSpPr>
        <p:spPr>
          <a:xfrm>
            <a:off x="2728204" y="3972560"/>
            <a:ext cx="1691395" cy="465328"/>
          </a:xfrm>
          <a:custGeom>
            <a:avLst/>
            <a:gdLst>
              <a:gd name="connsiteX0" fmla="*/ 2560320 w 2560320"/>
              <a:gd name="connsiteY0" fmla="*/ 481584 h 707136"/>
              <a:gd name="connsiteX1" fmla="*/ 2200656 w 2560320"/>
              <a:gd name="connsiteY1" fmla="*/ 682752 h 707136"/>
              <a:gd name="connsiteX2" fmla="*/ 1834896 w 2560320"/>
              <a:gd name="connsiteY2" fmla="*/ 707136 h 707136"/>
              <a:gd name="connsiteX3" fmla="*/ 1365504 w 2560320"/>
              <a:gd name="connsiteY3" fmla="*/ 536448 h 707136"/>
              <a:gd name="connsiteX4" fmla="*/ 841248 w 2560320"/>
              <a:gd name="connsiteY4" fmla="*/ 310896 h 707136"/>
              <a:gd name="connsiteX5" fmla="*/ 384048 w 2560320"/>
              <a:gd name="connsiteY5" fmla="*/ 158496 h 707136"/>
              <a:gd name="connsiteX6" fmla="*/ 0 w 2560320"/>
              <a:gd name="connsiteY6" fmla="*/ 0 h 70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0320" h="707136">
                <a:moveTo>
                  <a:pt x="2560320" y="481584"/>
                </a:moveTo>
                <a:lnTo>
                  <a:pt x="2200656" y="682752"/>
                </a:lnTo>
                <a:lnTo>
                  <a:pt x="1834896" y="707136"/>
                </a:lnTo>
                <a:lnTo>
                  <a:pt x="1365504" y="536448"/>
                </a:lnTo>
                <a:lnTo>
                  <a:pt x="841248" y="310896"/>
                </a:lnTo>
                <a:lnTo>
                  <a:pt x="384048" y="158496"/>
                </a:lnTo>
                <a:lnTo>
                  <a:pt x="0" y="0"/>
                </a:lnTo>
              </a:path>
            </a:pathLst>
          </a:custGeom>
          <a:ln w="41275">
            <a:solidFill>
              <a:srgbClr val="B4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41145A9-1ADA-87FF-E7EC-B2F7755ED66F}"/>
              </a:ext>
            </a:extLst>
          </p:cNvPr>
          <p:cNvSpPr txBox="1"/>
          <p:nvPr/>
        </p:nvSpPr>
        <p:spPr>
          <a:xfrm>
            <a:off x="2262270" y="4223924"/>
            <a:ext cx="815877" cy="230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900" b="1">
                <a:solidFill>
                  <a:srgbClr val="0033C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FIUMARA</a:t>
            </a:r>
          </a:p>
        </p:txBody>
      </p:sp>
    </p:spTree>
    <p:extLst>
      <p:ext uri="{BB962C8B-B14F-4D97-AF65-F5344CB8AC3E}">
        <p14:creationId xmlns:p14="http://schemas.microsoft.com/office/powerpoint/2010/main" val="39548267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2" name="Picture 10" descr="C:\Users\B630278\Desktop\PRESENTAZIONE METRO\slide_20.jpg">
            <a:extLst>
              <a:ext uri="{FF2B5EF4-FFF2-40B4-BE49-F238E27FC236}">
                <a16:creationId xmlns:a16="http://schemas.microsoft.com/office/drawing/2014/main" id="{85BD0516-9CE3-1886-FD55-CE5BB562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14310" r="10143" b="21603"/>
          <a:stretch>
            <a:fillRect/>
          </a:stretch>
        </p:blipFill>
        <p:spPr bwMode="auto">
          <a:xfrm>
            <a:off x="2162329" y="1115460"/>
            <a:ext cx="8043862" cy="485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ADED1E9B-531D-3979-4D50-BEC2E45BA129}"/>
              </a:ext>
            </a:extLst>
          </p:cNvPr>
          <p:cNvSpPr/>
          <p:nvPr/>
        </p:nvSpPr>
        <p:spPr bwMode="auto">
          <a:xfrm>
            <a:off x="3156579" y="1335024"/>
            <a:ext cx="136049" cy="898035"/>
          </a:xfrm>
          <a:custGeom>
            <a:avLst/>
            <a:gdLst>
              <a:gd name="connsiteX0" fmla="*/ 142875 w 142875"/>
              <a:gd name="connsiteY0" fmla="*/ 757237 h 757237"/>
              <a:gd name="connsiteX1" fmla="*/ 80963 w 142875"/>
              <a:gd name="connsiteY1" fmla="*/ 661987 h 757237"/>
              <a:gd name="connsiteX2" fmla="*/ 47625 w 142875"/>
              <a:gd name="connsiteY2" fmla="*/ 571500 h 757237"/>
              <a:gd name="connsiteX3" fmla="*/ 38100 w 142875"/>
              <a:gd name="connsiteY3" fmla="*/ 366712 h 757237"/>
              <a:gd name="connsiteX4" fmla="*/ 28575 w 142875"/>
              <a:gd name="connsiteY4" fmla="*/ 285750 h 757237"/>
              <a:gd name="connsiteX5" fmla="*/ 23813 w 142875"/>
              <a:gd name="connsiteY5" fmla="*/ 152400 h 757237"/>
              <a:gd name="connsiteX6" fmla="*/ 0 w 142875"/>
              <a:gd name="connsiteY6" fmla="*/ 0 h 757237"/>
              <a:gd name="connsiteX7" fmla="*/ 0 w 142875"/>
              <a:gd name="connsiteY7" fmla="*/ 0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5" h="757237">
                <a:moveTo>
                  <a:pt x="142875" y="757237"/>
                </a:moveTo>
                <a:cubicBezTo>
                  <a:pt x="119856" y="725090"/>
                  <a:pt x="96838" y="692943"/>
                  <a:pt x="80963" y="661987"/>
                </a:cubicBezTo>
                <a:cubicBezTo>
                  <a:pt x="65088" y="631031"/>
                  <a:pt x="54769" y="620712"/>
                  <a:pt x="47625" y="571500"/>
                </a:cubicBezTo>
                <a:cubicBezTo>
                  <a:pt x="40481" y="522288"/>
                  <a:pt x="41275" y="414337"/>
                  <a:pt x="38100" y="366712"/>
                </a:cubicBezTo>
                <a:cubicBezTo>
                  <a:pt x="34925" y="319087"/>
                  <a:pt x="30956" y="321469"/>
                  <a:pt x="28575" y="285750"/>
                </a:cubicBezTo>
                <a:cubicBezTo>
                  <a:pt x="26194" y="250031"/>
                  <a:pt x="28575" y="200025"/>
                  <a:pt x="23813" y="152400"/>
                </a:cubicBezTo>
                <a:cubicBezTo>
                  <a:pt x="19051" y="10477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41275">
            <a:solidFill>
              <a:srgbClr val="B4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B0D9F56-1864-9074-09BC-DC6BD05922AC}"/>
              </a:ext>
            </a:extLst>
          </p:cNvPr>
          <p:cNvSpPr/>
          <p:nvPr/>
        </p:nvSpPr>
        <p:spPr bwMode="auto">
          <a:xfrm>
            <a:off x="3081491" y="1269447"/>
            <a:ext cx="153988" cy="153988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F9CCB78-0778-4BC8-2D8E-C4121ACE2166}"/>
              </a:ext>
            </a:extLst>
          </p:cNvPr>
          <p:cNvSpPr/>
          <p:nvPr/>
        </p:nvSpPr>
        <p:spPr bwMode="auto">
          <a:xfrm>
            <a:off x="7775729" y="4838146"/>
            <a:ext cx="153987" cy="153988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7446" name="CasellaDiTesto 1">
            <a:extLst>
              <a:ext uri="{FF2B5EF4-FFF2-40B4-BE49-F238E27FC236}">
                <a16:creationId xmlns:a16="http://schemas.microsoft.com/office/drawing/2014/main" id="{652DFCC2-0590-944A-BF78-206C58BA9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205" y="5384246"/>
            <a:ext cx="23764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800" b="1" dirty="0">
                <a:solidFill>
                  <a:srgbClr val="0033CC"/>
                </a:solidFill>
                <a:latin typeface="Arial" panose="020B0604020202020204" pitchFamily="34" charset="0"/>
              </a:rPr>
              <a:t>PERCORSO METROPOLITANA ESISTENTE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800" b="1" dirty="0">
                <a:solidFill>
                  <a:srgbClr val="0033CC"/>
                </a:solidFill>
                <a:latin typeface="Arial" panose="020B0604020202020204" pitchFamily="34" charset="0"/>
              </a:rPr>
              <a:t>TRACCIATO DI PROGETTO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39095E-D02F-02D9-EC88-AA271DE84E49}"/>
              </a:ext>
            </a:extLst>
          </p:cNvPr>
          <p:cNvSpPr txBox="1"/>
          <p:nvPr/>
        </p:nvSpPr>
        <p:spPr>
          <a:xfrm>
            <a:off x="4507625" y="4684953"/>
            <a:ext cx="1079500" cy="230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900" b="1">
                <a:solidFill>
                  <a:srgbClr val="0033C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SAN GIORGIO</a:t>
            </a:r>
          </a:p>
        </p:txBody>
      </p:sp>
      <p:sp>
        <p:nvSpPr>
          <p:cNvPr id="17449" name="PlaceHolder 1">
            <a:extLst>
              <a:ext uri="{FF2B5EF4-FFF2-40B4-BE49-F238E27FC236}">
                <a16:creationId xmlns:a16="http://schemas.microsoft.com/office/drawing/2014/main" id="{7D2AA335-825A-3A63-1CAB-CE61DF7C8BA5}"/>
              </a:ext>
            </a:extLst>
          </p:cNvPr>
          <p:cNvSpPr txBox="1">
            <a:spLocks/>
          </p:cNvSpPr>
          <p:nvPr/>
        </p:nvSpPr>
        <p:spPr bwMode="auto">
          <a:xfrm>
            <a:off x="9347200" y="6492875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53F46D-3CFD-4CE0-B55E-C03E7A22BCCF}" type="slidenum">
              <a:rPr lang="it-IT" altLang="it-IT" sz="1200">
                <a:solidFill>
                  <a:srgbClr val="000000"/>
                </a:solidFill>
                <a:ea typeface="DejaVu Sans" panose="020B0603030804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latin typeface="Times New Roman" panose="02020603050405020304" pitchFamily="18" charset="0"/>
              <a:ea typeface="DejaVu Sans" panose="020B0603030804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4DA179D-EF9D-BA85-97ED-DB880B5D9D2B}"/>
              </a:ext>
            </a:extLst>
          </p:cNvPr>
          <p:cNvSpPr/>
          <p:nvPr/>
        </p:nvSpPr>
        <p:spPr>
          <a:xfrm>
            <a:off x="334963" y="-11112"/>
            <a:ext cx="11522075" cy="754063"/>
          </a:xfrm>
          <a:prstGeom prst="rect">
            <a:avLst/>
          </a:prstGeom>
          <a:solidFill>
            <a:srgbClr val="D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>
              <a:defRPr/>
            </a:pP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PROLUNGAMENTI DELLA METROPOLITANA ESISTENTE</a:t>
            </a:r>
          </a:p>
          <a:p>
            <a:pPr algn="ctr" defTabSz="457200">
              <a:defRPr/>
            </a:pP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Tratte Brin-Canepari e Brignole-Martinez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272D4-9E81-EE4F-5FD8-A12465C3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3" y="6246022"/>
            <a:ext cx="2055093" cy="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36608-0A33-BC0A-B343-09D3D3D0E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EF802C3E-068C-44C8-D03B-C8046C076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40795"/>
              </p:ext>
            </p:extLst>
          </p:nvPr>
        </p:nvGraphicFramePr>
        <p:xfrm>
          <a:off x="4196080" y="1459934"/>
          <a:ext cx="7660958" cy="1511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4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646768375"/>
                    </a:ext>
                  </a:extLst>
                </a:gridCol>
              </a:tblGrid>
              <a:tr h="532167"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FINANZIAMENTO D.M. 360/2018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 ECONOMICO COMPLESSIVO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45">
                <a:tc>
                  <a:txBody>
                    <a:bodyPr/>
                    <a:lstStyle/>
                    <a:p>
                      <a:pPr indent="1397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Tratta </a:t>
                      </a:r>
                      <a:r>
                        <a:rPr lang="it-IT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Brin-Canepari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47,22 M€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57,22 M€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45">
                <a:tc>
                  <a:txBody>
                    <a:bodyPr/>
                    <a:lstStyle/>
                    <a:p>
                      <a:pPr indent="1397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Tratta</a:t>
                      </a:r>
                      <a:r>
                        <a:rPr lang="it-IT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aseline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Brignole-Martinez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35,16 M€</a:t>
                      </a: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42,60 M€</a:t>
                      </a:r>
                    </a:p>
                  </a:txBody>
                  <a:tcPr marL="44462" marR="4446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4">
                <a:tc>
                  <a:txBody>
                    <a:bodyPr/>
                    <a:lstStyle/>
                    <a:p>
                      <a:pPr indent="1397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82,38 M€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99,82 M€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9" name="PlaceHolder 1">
            <a:extLst>
              <a:ext uri="{FF2B5EF4-FFF2-40B4-BE49-F238E27FC236}">
                <a16:creationId xmlns:a16="http://schemas.microsoft.com/office/drawing/2014/main" id="{23C1F950-1B6F-A694-E41B-6BEB3CD81F26}"/>
              </a:ext>
            </a:extLst>
          </p:cNvPr>
          <p:cNvSpPr txBox="1">
            <a:spLocks/>
          </p:cNvSpPr>
          <p:nvPr/>
        </p:nvSpPr>
        <p:spPr bwMode="auto">
          <a:xfrm>
            <a:off x="9347200" y="6492875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53F46D-3CFD-4CE0-B55E-C03E7A22BCCF}" type="slidenum">
              <a:rPr lang="it-IT" altLang="it-IT" sz="1200">
                <a:solidFill>
                  <a:srgbClr val="000000"/>
                </a:solidFill>
                <a:ea typeface="DejaVu Sans" panose="020B0603030804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latin typeface="Times New Roman" panose="02020603050405020304" pitchFamily="18" charset="0"/>
              <a:ea typeface="DejaVu Sans" panose="020B0603030804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B1A9708-CFB2-0826-C033-1B003564FAD3}"/>
              </a:ext>
            </a:extLst>
          </p:cNvPr>
          <p:cNvSpPr/>
          <p:nvPr/>
        </p:nvSpPr>
        <p:spPr>
          <a:xfrm>
            <a:off x="334963" y="-11112"/>
            <a:ext cx="11522075" cy="754063"/>
          </a:xfrm>
          <a:prstGeom prst="rect">
            <a:avLst/>
          </a:prstGeom>
          <a:solidFill>
            <a:srgbClr val="D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>
              <a:defRPr/>
            </a:pP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QUADRO ECONOMICO E APPALTI AFFIDATI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B4873-1865-F6E9-C217-662E1E45C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3" y="6246022"/>
            <a:ext cx="2055093" cy="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3001A1E-815A-A5BB-A59A-B6FF5CA47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867106"/>
              </p:ext>
            </p:extLst>
          </p:nvPr>
        </p:nvGraphicFramePr>
        <p:xfrm>
          <a:off x="4196080" y="3553704"/>
          <a:ext cx="7660958" cy="1844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4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646768375"/>
                    </a:ext>
                  </a:extLst>
                </a:gridCol>
              </a:tblGrid>
              <a:tr h="532167"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APPALTO OPERE CIVILI-GENERALI</a:t>
                      </a:r>
                    </a:p>
                    <a:p>
                      <a:pPr marL="0" marR="0" lvl="0" indent="1397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Metrogenova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APPALTO SISTEMI INFUNGIBILI</a:t>
                      </a:r>
                    </a:p>
                    <a:p>
                      <a:pPr marL="0" marR="0" lvl="0" indent="1397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(Hitachi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Rail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STS)</a:t>
                      </a:r>
                    </a:p>
                  </a:txBody>
                  <a:tcPr marL="44462" marR="4446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45">
                <a:tc>
                  <a:txBody>
                    <a:bodyPr/>
                    <a:lstStyle/>
                    <a:p>
                      <a:pPr indent="1397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Tratta </a:t>
                      </a:r>
                      <a:r>
                        <a:rPr lang="it-IT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Brin-Canepari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31,96 M€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8,70 M€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45">
                <a:tc>
                  <a:txBody>
                    <a:bodyPr/>
                    <a:lstStyle/>
                    <a:p>
                      <a:pPr indent="1397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Tratta</a:t>
                      </a:r>
                      <a:r>
                        <a:rPr lang="it-IT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aseline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Brignole-Martinez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19,62 M€</a:t>
                      </a: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8,62 M€</a:t>
                      </a:r>
                    </a:p>
                  </a:txBody>
                  <a:tcPr marL="44462" marR="4446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4">
                <a:tc>
                  <a:txBody>
                    <a:bodyPr/>
                    <a:lstStyle/>
                    <a:p>
                      <a:pPr indent="1397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51,58 M€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17,32 M€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62" marR="4446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sellaDiTesto 3">
            <a:extLst>
              <a:ext uri="{FF2B5EF4-FFF2-40B4-BE49-F238E27FC236}">
                <a16:creationId xmlns:a16="http://schemas.microsoft.com/office/drawing/2014/main" id="{C319B1E7-CBE9-91FB-A594-8D7DD12222A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6286" y="1431126"/>
            <a:ext cx="4029792" cy="15240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Arial" panose="020B0604020202020204" pitchFamily="34" charset="0"/>
              </a:rPr>
              <a:t>Il </a:t>
            </a:r>
            <a:r>
              <a:rPr lang="it-IT" sz="1600" b="1" dirty="0">
                <a:latin typeface="Arial" panose="020B0604020202020204" pitchFamily="34" charset="0"/>
              </a:rPr>
              <a:t>finanziamento</a:t>
            </a:r>
            <a:r>
              <a:rPr lang="it-IT" sz="1600" dirty="0">
                <a:latin typeface="Arial" panose="020B0604020202020204" pitchFamily="34" charset="0"/>
              </a:rPr>
              <a:t> ministeriale è pari a 82,38 M€, a cui si aggiungono risorse proprie che portano a un </a:t>
            </a:r>
            <a:r>
              <a:rPr lang="it-IT" sz="1600" b="1" dirty="0">
                <a:latin typeface="Arial" panose="020B0604020202020204" pitchFamily="34" charset="0"/>
              </a:rPr>
              <a:t>quadro economico</a:t>
            </a:r>
            <a:r>
              <a:rPr lang="it-IT" sz="1600" dirty="0">
                <a:latin typeface="Arial" panose="020B0604020202020204" pitchFamily="34" charset="0"/>
              </a:rPr>
              <a:t> complessivo di oltre 99 M€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74CDDAE6-91F2-FCCE-8F62-EEBDFC6EDDF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6285" y="3739290"/>
            <a:ext cx="4029794" cy="15240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Arial" panose="020B0604020202020204" pitchFamily="34" charset="0"/>
              </a:rPr>
              <a:t>L’importo dei </a:t>
            </a:r>
            <a:r>
              <a:rPr lang="it-IT" sz="1600" b="1" dirty="0">
                <a:latin typeface="Arial" panose="020B0604020202020204" pitchFamily="34" charset="0"/>
              </a:rPr>
              <a:t>lavori affidati </a:t>
            </a:r>
            <a:r>
              <a:rPr lang="it-IT" sz="1600" dirty="0">
                <a:latin typeface="Arial" panose="020B0604020202020204" pitchFamily="34" charset="0"/>
              </a:rPr>
              <a:t>è pari a 68,90 M€, di cui 51,58 M€ per opere civili generali (appalto affidato al RTI </a:t>
            </a:r>
            <a:r>
              <a:rPr lang="it-IT" sz="1600" dirty="0" err="1">
                <a:latin typeface="Arial" panose="020B0604020202020204" pitchFamily="34" charset="0"/>
              </a:rPr>
              <a:t>Conpat</a:t>
            </a:r>
            <a:r>
              <a:rPr lang="it-IT" sz="1600" dirty="0">
                <a:latin typeface="Arial" panose="020B0604020202020204" pitchFamily="34" charset="0"/>
              </a:rPr>
              <a:t> – </a:t>
            </a:r>
            <a:r>
              <a:rPr lang="it-IT" sz="1600" dirty="0" err="1">
                <a:latin typeface="Arial" panose="020B0604020202020204" pitchFamily="34" charset="0"/>
              </a:rPr>
              <a:t>Research</a:t>
            </a:r>
            <a:r>
              <a:rPr lang="it-IT" sz="1600" dirty="0">
                <a:latin typeface="Arial" panose="020B0604020202020204" pitchFamily="34" charset="0"/>
              </a:rPr>
              <a:t>, ora </a:t>
            </a:r>
            <a:r>
              <a:rPr lang="it-IT" sz="1600" dirty="0" err="1">
                <a:latin typeface="Arial" panose="020B0604020202020204" pitchFamily="34" charset="0"/>
              </a:rPr>
              <a:t>Metrogenova</a:t>
            </a:r>
            <a:r>
              <a:rPr lang="it-IT" sz="1600" dirty="0"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28064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1">
            <a:extLst>
              <a:ext uri="{FF2B5EF4-FFF2-40B4-BE49-F238E27FC236}">
                <a16:creationId xmlns:a16="http://schemas.microsoft.com/office/drawing/2014/main" id="{C8720875-3D2E-52BE-6226-275ACD9AC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4FD46203-093C-427F-91DF-2C178C89B07D}" type="slidenum">
              <a:rPr lang="it-IT" altLang="it-IT" smtClean="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altLang="it-IT" sz="120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F4E2230F-51B6-C5BC-B226-AD20EDFC9988}"/>
              </a:ext>
            </a:extLst>
          </p:cNvPr>
          <p:cNvCxnSpPr>
            <a:cxnSpLocks/>
          </p:cNvCxnSpPr>
          <p:nvPr/>
        </p:nvCxnSpPr>
        <p:spPr>
          <a:xfrm>
            <a:off x="1506071" y="3292475"/>
            <a:ext cx="10157292" cy="0"/>
          </a:xfrm>
          <a:prstGeom prst="straightConnector1">
            <a:avLst/>
          </a:prstGeom>
          <a:ln w="41275">
            <a:solidFill>
              <a:srgbClr val="FF0000"/>
            </a:solidFill>
            <a:headEnd type="oval"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" name="Rettangolo 9">
            <a:extLst>
              <a:ext uri="{FF2B5EF4-FFF2-40B4-BE49-F238E27FC236}">
                <a16:creationId xmlns:a16="http://schemas.microsoft.com/office/drawing/2014/main" id="{6350AE11-DD2F-4534-1671-0B189DEC0B16}"/>
              </a:ext>
            </a:extLst>
          </p:cNvPr>
          <p:cNvSpPr/>
          <p:nvPr/>
        </p:nvSpPr>
        <p:spPr>
          <a:xfrm>
            <a:off x="407988" y="0"/>
            <a:ext cx="11447462" cy="828675"/>
          </a:xfrm>
          <a:prstGeom prst="rect">
            <a:avLst/>
          </a:prstGeom>
          <a:solidFill>
            <a:srgbClr val="D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APPALTO OPERE CIVILI-GENERALI (</a:t>
            </a:r>
            <a:r>
              <a:rPr lang="it-IT" sz="2100" b="1" dirty="0" err="1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Metrogenova</a:t>
            </a: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):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PROGRAMMA TRATTA BRIN-CANEPARI</a:t>
            </a:r>
          </a:p>
        </p:txBody>
      </p:sp>
      <p:sp>
        <p:nvSpPr>
          <p:cNvPr id="5136" name="CasellaDiTesto 42">
            <a:extLst>
              <a:ext uri="{FF2B5EF4-FFF2-40B4-BE49-F238E27FC236}">
                <a16:creationId xmlns:a16="http://schemas.microsoft.com/office/drawing/2014/main" id="{D4840756-9985-6F83-CA98-9FE912D26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93" y="2760290"/>
            <a:ext cx="128358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339966"/>
                </a:solidFill>
              </a:rPr>
              <a:t>STIPULA CONTRATTO</a:t>
            </a:r>
          </a:p>
        </p:txBody>
      </p:sp>
      <p:sp>
        <p:nvSpPr>
          <p:cNvPr id="5150" name="CasellaDiTesto 35">
            <a:extLst>
              <a:ext uri="{FF2B5EF4-FFF2-40B4-BE49-F238E27FC236}">
                <a16:creationId xmlns:a16="http://schemas.microsoft.com/office/drawing/2014/main" id="{74B91C8C-2E89-6D34-2144-616E1F9AA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81" y="3322422"/>
            <a:ext cx="161514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600" b="1">
                <a:solidFill>
                  <a:srgbClr val="339966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it-IT" altLang="it-IT" dirty="0"/>
              <a:t>MAG 21</a:t>
            </a:r>
          </a:p>
          <a:p>
            <a:r>
              <a:rPr lang="it-IT" altLang="it-IT" dirty="0"/>
              <a:t>(con avvio </a:t>
            </a:r>
            <a:r>
              <a:rPr lang="it-IT" altLang="it-IT" dirty="0" err="1"/>
              <a:t>prog</a:t>
            </a:r>
            <a:r>
              <a:rPr lang="it-IT" altLang="it-IT" dirty="0"/>
              <a:t>. esecutivo)</a:t>
            </a:r>
            <a:endParaRPr lang="en-US" altLang="it-IT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B5141AF-C706-BBC3-C931-50A7E65E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3" y="6246022"/>
            <a:ext cx="2055093" cy="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0398741-96BA-B0AD-067F-6A47EE2BC2F7}"/>
              </a:ext>
            </a:extLst>
          </p:cNvPr>
          <p:cNvCxnSpPr>
            <a:cxnSpLocks/>
          </p:cNvCxnSpPr>
          <p:nvPr/>
        </p:nvCxnSpPr>
        <p:spPr>
          <a:xfrm>
            <a:off x="2433596" y="3023531"/>
            <a:ext cx="0" cy="2689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5">
            <a:extLst>
              <a:ext uri="{FF2B5EF4-FFF2-40B4-BE49-F238E27FC236}">
                <a16:creationId xmlns:a16="http://schemas.microsoft.com/office/drawing/2014/main" id="{B19A1464-B59A-F128-D0D0-42CAB8C20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824" y="2626974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SET 21</a:t>
            </a:r>
            <a:endParaRPr lang="en-US" altLang="it-IT" sz="1400" b="1" dirty="0">
              <a:solidFill>
                <a:srgbClr val="FF0000"/>
              </a:solidFill>
            </a:endParaRPr>
          </a:p>
        </p:txBody>
      </p:sp>
      <p:sp>
        <p:nvSpPr>
          <p:cNvPr id="32" name="CasellaDiTesto 42">
            <a:extLst>
              <a:ext uri="{FF2B5EF4-FFF2-40B4-BE49-F238E27FC236}">
                <a16:creationId xmlns:a16="http://schemas.microsoft.com/office/drawing/2014/main" id="{A9B07021-A8B6-1DA8-86D8-B4C6D4D60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415" y="1374973"/>
            <a:ext cx="128358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339966"/>
                </a:solidFill>
              </a:rPr>
              <a:t>LAVORI PRELIMINARI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2185710-C956-96E3-5923-68807062517A}"/>
              </a:ext>
            </a:extLst>
          </p:cNvPr>
          <p:cNvCxnSpPr>
            <a:cxnSpLocks/>
          </p:cNvCxnSpPr>
          <p:nvPr/>
        </p:nvCxnSpPr>
        <p:spPr>
          <a:xfrm>
            <a:off x="2430210" y="2029713"/>
            <a:ext cx="0" cy="47145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F8D7AA0-4FC1-AF51-29BD-D91FD3567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175" y="2603392"/>
            <a:ext cx="678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FEB 22</a:t>
            </a:r>
            <a:endParaRPr lang="en-US" altLang="it-IT" sz="1400" b="1" dirty="0">
              <a:solidFill>
                <a:srgbClr val="FF0000"/>
              </a:solidFill>
            </a:endParaRPr>
          </a:p>
        </p:txBody>
      </p:sp>
      <p:sp>
        <p:nvSpPr>
          <p:cNvPr id="37" name="CasellaDiTesto 42">
            <a:extLst>
              <a:ext uri="{FF2B5EF4-FFF2-40B4-BE49-F238E27FC236}">
                <a16:creationId xmlns:a16="http://schemas.microsoft.com/office/drawing/2014/main" id="{209DD248-D183-5BA9-635F-8A20FF38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611" y="1374973"/>
            <a:ext cx="107234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339966"/>
                </a:solidFill>
              </a:rPr>
              <a:t>AVVIO LAVORI</a:t>
            </a:r>
          </a:p>
        </p:txBody>
      </p:sp>
      <p:sp>
        <p:nvSpPr>
          <p:cNvPr id="9" name="CasellaDiTesto 2">
            <a:extLst>
              <a:ext uri="{FF2B5EF4-FFF2-40B4-BE49-F238E27FC236}">
                <a16:creationId xmlns:a16="http://schemas.microsoft.com/office/drawing/2014/main" id="{B0A2AD76-CD91-7584-2B19-45BBA681517C}"/>
              </a:ext>
            </a:extLst>
          </p:cNvPr>
          <p:cNvSpPr/>
          <p:nvPr/>
        </p:nvSpPr>
        <p:spPr>
          <a:xfrm>
            <a:off x="9317757" y="1672220"/>
            <a:ext cx="2537693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2000" b="1" spc="-1" dirty="0">
                <a:latin typeface="Arial"/>
              </a:rPr>
              <a:t>previsione iniziale (durata lavori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2000" b="1" spc="-1" dirty="0">
                <a:latin typeface="Arial"/>
              </a:rPr>
              <a:t>26 mesi)</a:t>
            </a: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B0A81478-B8B9-1B4B-8435-A922626D9B75}"/>
              </a:ext>
            </a:extLst>
          </p:cNvPr>
          <p:cNvSpPr/>
          <p:nvPr/>
        </p:nvSpPr>
        <p:spPr>
          <a:xfrm>
            <a:off x="9409926" y="3991491"/>
            <a:ext cx="2445524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2000" b="1" spc="-1" dirty="0">
                <a:latin typeface="Arial"/>
              </a:rPr>
              <a:t>impatto imprevisti (durata lavori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2000" b="1" spc="-1" dirty="0">
                <a:latin typeface="Arial"/>
              </a:rPr>
              <a:t>34 mesi)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594383D-97CF-7569-368D-1ED9E2A7E1FD}"/>
              </a:ext>
            </a:extLst>
          </p:cNvPr>
          <p:cNvCxnSpPr>
            <a:cxnSpLocks/>
          </p:cNvCxnSpPr>
          <p:nvPr/>
        </p:nvCxnSpPr>
        <p:spPr>
          <a:xfrm>
            <a:off x="3756785" y="3023531"/>
            <a:ext cx="0" cy="2689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6181104-E6EA-9FE2-A882-5DD9D3D0E401}"/>
              </a:ext>
            </a:extLst>
          </p:cNvPr>
          <p:cNvCxnSpPr>
            <a:cxnSpLocks/>
          </p:cNvCxnSpPr>
          <p:nvPr/>
        </p:nvCxnSpPr>
        <p:spPr>
          <a:xfrm>
            <a:off x="3756784" y="2058414"/>
            <a:ext cx="0" cy="47145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DCC3ED4-4FBA-0ABD-FFDE-357442B50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564" y="2598377"/>
            <a:ext cx="713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APR 24</a:t>
            </a:r>
            <a:endParaRPr lang="en-US" altLang="it-IT" sz="1400" b="1" dirty="0">
              <a:solidFill>
                <a:srgbClr val="FF0000"/>
              </a:solidFill>
            </a:endParaRPr>
          </a:p>
        </p:txBody>
      </p:sp>
      <p:sp>
        <p:nvSpPr>
          <p:cNvPr id="25" name="CasellaDiTesto 42">
            <a:extLst>
              <a:ext uri="{FF2B5EF4-FFF2-40B4-BE49-F238E27FC236}">
                <a16:creationId xmlns:a16="http://schemas.microsoft.com/office/drawing/2014/main" id="{EC5313D2-E949-0C2F-7E85-D57A0EE85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69958"/>
            <a:ext cx="107234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339966"/>
                </a:solidFill>
              </a:rPr>
              <a:t>FINE LAVORI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46F8B33A-88AB-EC06-E2C0-DB057A98AF96}"/>
              </a:ext>
            </a:extLst>
          </p:cNvPr>
          <p:cNvCxnSpPr>
            <a:cxnSpLocks/>
          </p:cNvCxnSpPr>
          <p:nvPr/>
        </p:nvCxnSpPr>
        <p:spPr>
          <a:xfrm>
            <a:off x="6632174" y="3018516"/>
            <a:ext cx="0" cy="2689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75B0961B-C33B-B079-BC67-4A10213C8237}"/>
              </a:ext>
            </a:extLst>
          </p:cNvPr>
          <p:cNvCxnSpPr>
            <a:cxnSpLocks/>
          </p:cNvCxnSpPr>
          <p:nvPr/>
        </p:nvCxnSpPr>
        <p:spPr>
          <a:xfrm>
            <a:off x="6632173" y="2053399"/>
            <a:ext cx="0" cy="47145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7D5226D0-D457-D1C9-722A-060677DF2705}"/>
              </a:ext>
            </a:extLst>
          </p:cNvPr>
          <p:cNvCxnSpPr>
            <a:cxnSpLocks/>
          </p:cNvCxnSpPr>
          <p:nvPr/>
        </p:nvCxnSpPr>
        <p:spPr>
          <a:xfrm>
            <a:off x="2432578" y="3292475"/>
            <a:ext cx="0" cy="2689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35">
            <a:extLst>
              <a:ext uri="{FF2B5EF4-FFF2-40B4-BE49-F238E27FC236}">
                <a16:creationId xmlns:a16="http://schemas.microsoft.com/office/drawing/2014/main" id="{F9B9BA14-26F9-4B7C-FEC9-062A3FEE9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822" y="3734643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SET 21</a:t>
            </a:r>
            <a:endParaRPr lang="en-US" altLang="it-IT" sz="1400" b="1" dirty="0">
              <a:solidFill>
                <a:srgbClr val="FF0000"/>
              </a:solidFill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D2D7896C-24F5-8D28-A4AA-28EBC4A9DFCA}"/>
              </a:ext>
            </a:extLst>
          </p:cNvPr>
          <p:cNvCxnSpPr>
            <a:cxnSpLocks/>
          </p:cNvCxnSpPr>
          <p:nvPr/>
        </p:nvCxnSpPr>
        <p:spPr>
          <a:xfrm>
            <a:off x="2429190" y="4138212"/>
            <a:ext cx="0" cy="47145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asellaDiTesto 42">
            <a:extLst>
              <a:ext uri="{FF2B5EF4-FFF2-40B4-BE49-F238E27FC236}">
                <a16:creationId xmlns:a16="http://schemas.microsoft.com/office/drawing/2014/main" id="{F1075A8F-6BA6-35F4-84BA-B71CABE50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395" y="4775466"/>
            <a:ext cx="128358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339966"/>
                </a:solidFill>
              </a:rPr>
              <a:t>LAVORI PRELIMINARI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FCD7060B-FF24-0A34-D4F6-4F9F5A26D5FD}"/>
              </a:ext>
            </a:extLst>
          </p:cNvPr>
          <p:cNvCxnSpPr>
            <a:cxnSpLocks/>
          </p:cNvCxnSpPr>
          <p:nvPr/>
        </p:nvCxnSpPr>
        <p:spPr>
          <a:xfrm>
            <a:off x="4149390" y="3322422"/>
            <a:ext cx="0" cy="2689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7BD232E-646E-B2FA-1765-951776AD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784" y="3713011"/>
            <a:ext cx="785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MAG 22</a:t>
            </a:r>
            <a:endParaRPr lang="en-US" altLang="it-IT" sz="1400" b="1" dirty="0">
              <a:solidFill>
                <a:srgbClr val="FF0000"/>
              </a:solidFill>
            </a:endParaRP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4273B202-7528-B69B-0B2E-EBFBE8207C52}"/>
              </a:ext>
            </a:extLst>
          </p:cNvPr>
          <p:cNvCxnSpPr>
            <a:cxnSpLocks/>
          </p:cNvCxnSpPr>
          <p:nvPr/>
        </p:nvCxnSpPr>
        <p:spPr>
          <a:xfrm>
            <a:off x="4149390" y="4138212"/>
            <a:ext cx="0" cy="47145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asellaDiTesto 42">
            <a:extLst>
              <a:ext uri="{FF2B5EF4-FFF2-40B4-BE49-F238E27FC236}">
                <a16:creationId xmlns:a16="http://schemas.microsoft.com/office/drawing/2014/main" id="{2B66C61A-E91C-05C9-CEE0-3D48ADAD5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218" y="4769690"/>
            <a:ext cx="107234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339966"/>
                </a:solidFill>
              </a:rPr>
              <a:t>AVVIO LAVORI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B787398-F24E-46ED-4663-B309A54C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806" y="5582868"/>
            <a:ext cx="176658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(sistemazione parcheggio Facchini)</a:t>
            </a:r>
          </a:p>
        </p:txBody>
      </p:sp>
      <p:sp>
        <p:nvSpPr>
          <p:cNvPr id="44" name="Parentesi graffa aperta 43">
            <a:extLst>
              <a:ext uri="{FF2B5EF4-FFF2-40B4-BE49-F238E27FC236}">
                <a16:creationId xmlns:a16="http://schemas.microsoft.com/office/drawing/2014/main" id="{FCE4ABA5-F8D8-76FB-7FAE-066ADE512587}"/>
              </a:ext>
            </a:extLst>
          </p:cNvPr>
          <p:cNvSpPr/>
          <p:nvPr/>
        </p:nvSpPr>
        <p:spPr>
          <a:xfrm rot="16200000">
            <a:off x="3202795" y="4601362"/>
            <a:ext cx="172987" cy="172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38C065C3-9A02-4235-8DB0-97F66D5CF202}"/>
              </a:ext>
            </a:extLst>
          </p:cNvPr>
          <p:cNvCxnSpPr>
            <a:cxnSpLocks/>
          </p:cNvCxnSpPr>
          <p:nvPr/>
        </p:nvCxnSpPr>
        <p:spPr>
          <a:xfrm>
            <a:off x="8176170" y="3312898"/>
            <a:ext cx="0" cy="2689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040AD72-E654-30C2-E333-DFC75681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569" y="3689983"/>
            <a:ext cx="7745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MAR 25</a:t>
            </a:r>
            <a:endParaRPr lang="en-US" altLang="it-IT" sz="1400" b="1" dirty="0">
              <a:solidFill>
                <a:srgbClr val="FF0000"/>
              </a:solidFill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EC90E22F-5C84-BF38-7583-2BBDBB8EC0CF}"/>
              </a:ext>
            </a:extLst>
          </p:cNvPr>
          <p:cNvCxnSpPr>
            <a:cxnSpLocks/>
          </p:cNvCxnSpPr>
          <p:nvPr/>
        </p:nvCxnSpPr>
        <p:spPr>
          <a:xfrm>
            <a:off x="8186175" y="4115184"/>
            <a:ext cx="0" cy="47145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CasellaDiTesto 42">
            <a:extLst>
              <a:ext uri="{FF2B5EF4-FFF2-40B4-BE49-F238E27FC236}">
                <a16:creationId xmlns:a16="http://schemas.microsoft.com/office/drawing/2014/main" id="{CABF4233-2B3D-C446-671E-4568373F4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003" y="4746662"/>
            <a:ext cx="107234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339966"/>
                </a:solidFill>
              </a:rPr>
              <a:t>FINE LAVORI</a:t>
            </a:r>
          </a:p>
        </p:txBody>
      </p:sp>
      <p:sp>
        <p:nvSpPr>
          <p:cNvPr id="51" name="Parentesi graffa aperta 50">
            <a:extLst>
              <a:ext uri="{FF2B5EF4-FFF2-40B4-BE49-F238E27FC236}">
                <a16:creationId xmlns:a16="http://schemas.microsoft.com/office/drawing/2014/main" id="{0A31C8ED-A679-AE5B-B3AE-5C33F80AD6C4}"/>
              </a:ext>
            </a:extLst>
          </p:cNvPr>
          <p:cNvSpPr/>
          <p:nvPr/>
        </p:nvSpPr>
        <p:spPr>
          <a:xfrm rot="16200000">
            <a:off x="6119096" y="3480875"/>
            <a:ext cx="178002" cy="39561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E28AF580-C0CF-4AE1-B56B-2A2DAD5F7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068" y="5547956"/>
            <a:ext cx="272205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(ritrovamenti archeologici e idrocarburi in piazzale Palli)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0669E-0351-8E97-9280-3B6C1C213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1">
            <a:extLst>
              <a:ext uri="{FF2B5EF4-FFF2-40B4-BE49-F238E27FC236}">
                <a16:creationId xmlns:a16="http://schemas.microsoft.com/office/drawing/2014/main" id="{502AB2D3-F528-DBA7-3DB4-76C1D6D50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4FD46203-093C-427F-91DF-2C178C89B07D}" type="slidenum">
              <a:rPr lang="it-IT" altLang="it-IT" smtClean="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it-IT" sz="120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F54BA80E-2CE1-4572-8DBF-626D9A0663EB}"/>
              </a:ext>
            </a:extLst>
          </p:cNvPr>
          <p:cNvCxnSpPr>
            <a:cxnSpLocks/>
          </p:cNvCxnSpPr>
          <p:nvPr/>
        </p:nvCxnSpPr>
        <p:spPr>
          <a:xfrm>
            <a:off x="1506071" y="3292475"/>
            <a:ext cx="10157292" cy="0"/>
          </a:xfrm>
          <a:prstGeom prst="straightConnector1">
            <a:avLst/>
          </a:prstGeom>
          <a:ln w="41275">
            <a:solidFill>
              <a:srgbClr val="FF0000"/>
            </a:solidFill>
            <a:headEnd type="oval"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" name="Rettangolo 9">
            <a:extLst>
              <a:ext uri="{FF2B5EF4-FFF2-40B4-BE49-F238E27FC236}">
                <a16:creationId xmlns:a16="http://schemas.microsoft.com/office/drawing/2014/main" id="{06CB86B1-3D40-459E-732D-B5D67B80B42D}"/>
              </a:ext>
            </a:extLst>
          </p:cNvPr>
          <p:cNvSpPr/>
          <p:nvPr/>
        </p:nvSpPr>
        <p:spPr>
          <a:xfrm>
            <a:off x="407988" y="0"/>
            <a:ext cx="11447462" cy="828675"/>
          </a:xfrm>
          <a:prstGeom prst="rect">
            <a:avLst/>
          </a:prstGeom>
          <a:solidFill>
            <a:srgbClr val="D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APPALTO OPERE CIVILI-GENERALI (</a:t>
            </a:r>
            <a:r>
              <a:rPr lang="it-IT" sz="2100" b="1" dirty="0" err="1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Metrogenova</a:t>
            </a: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):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PROGRAMMA TRATTA BRIGNOLE-MARTINEZ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4F869F-DA75-78AF-A4C2-0715ABECF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3" y="6246022"/>
            <a:ext cx="2055093" cy="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0AA101B0-5375-4E80-AFAE-E63D93A2F963}"/>
              </a:ext>
            </a:extLst>
          </p:cNvPr>
          <p:cNvCxnSpPr>
            <a:cxnSpLocks/>
          </p:cNvCxnSpPr>
          <p:nvPr/>
        </p:nvCxnSpPr>
        <p:spPr>
          <a:xfrm>
            <a:off x="3229663" y="3023531"/>
            <a:ext cx="0" cy="2689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5">
            <a:extLst>
              <a:ext uri="{FF2B5EF4-FFF2-40B4-BE49-F238E27FC236}">
                <a16:creationId xmlns:a16="http://schemas.microsoft.com/office/drawing/2014/main" id="{3456D1EF-E9B2-9AF8-2552-C12E3E29A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647" y="2626024"/>
            <a:ext cx="709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LUG 23</a:t>
            </a:r>
            <a:endParaRPr lang="en-US" altLang="it-IT" sz="1400" b="1" dirty="0">
              <a:solidFill>
                <a:srgbClr val="FF0000"/>
              </a:solidFill>
            </a:endParaRPr>
          </a:p>
        </p:txBody>
      </p:sp>
      <p:sp>
        <p:nvSpPr>
          <p:cNvPr id="32" name="CasellaDiTesto 42">
            <a:extLst>
              <a:ext uri="{FF2B5EF4-FFF2-40B4-BE49-F238E27FC236}">
                <a16:creationId xmlns:a16="http://schemas.microsoft.com/office/drawing/2014/main" id="{8F128E33-9E57-471D-9D5F-7C99B5EA3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82" y="1374973"/>
            <a:ext cx="128358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339966"/>
                </a:solidFill>
              </a:rPr>
              <a:t>LAVORI ANTICIPATI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60BA1C40-AA0B-F5CE-9D00-8697E4FB5AF2}"/>
              </a:ext>
            </a:extLst>
          </p:cNvPr>
          <p:cNvCxnSpPr>
            <a:cxnSpLocks/>
          </p:cNvCxnSpPr>
          <p:nvPr/>
        </p:nvCxnSpPr>
        <p:spPr>
          <a:xfrm>
            <a:off x="3226277" y="2029713"/>
            <a:ext cx="0" cy="47145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485552C-2873-1700-B420-AFC87EFF9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940" y="2603392"/>
            <a:ext cx="72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GEN 24</a:t>
            </a:r>
            <a:endParaRPr lang="en-US" altLang="it-IT" sz="1400" b="1" dirty="0">
              <a:solidFill>
                <a:srgbClr val="FF0000"/>
              </a:solidFill>
            </a:endParaRPr>
          </a:p>
        </p:txBody>
      </p:sp>
      <p:sp>
        <p:nvSpPr>
          <p:cNvPr id="37" name="CasellaDiTesto 42">
            <a:extLst>
              <a:ext uri="{FF2B5EF4-FFF2-40B4-BE49-F238E27FC236}">
                <a16:creationId xmlns:a16="http://schemas.microsoft.com/office/drawing/2014/main" id="{F4E0F353-D9A9-AB71-8411-0145A4EFE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76" y="1374973"/>
            <a:ext cx="107234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339966"/>
                </a:solidFill>
              </a:rPr>
              <a:t>CONSEGNA AREE</a:t>
            </a:r>
          </a:p>
        </p:txBody>
      </p:sp>
      <p:sp>
        <p:nvSpPr>
          <p:cNvPr id="9" name="CasellaDiTesto 2">
            <a:extLst>
              <a:ext uri="{FF2B5EF4-FFF2-40B4-BE49-F238E27FC236}">
                <a16:creationId xmlns:a16="http://schemas.microsoft.com/office/drawing/2014/main" id="{2470CF0C-5877-D9C6-1102-696402592DF8}"/>
              </a:ext>
            </a:extLst>
          </p:cNvPr>
          <p:cNvSpPr/>
          <p:nvPr/>
        </p:nvSpPr>
        <p:spPr>
          <a:xfrm>
            <a:off x="9317757" y="1642392"/>
            <a:ext cx="2537693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2000" b="1" spc="-1" dirty="0">
                <a:latin typeface="Arial"/>
              </a:rPr>
              <a:t>previsione iniziale (durata lavori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2000" b="1" spc="-1" dirty="0">
                <a:latin typeface="Arial"/>
              </a:rPr>
              <a:t>30 mesi)</a:t>
            </a: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6CE03034-9B63-C467-525B-F1A6103602D2}"/>
              </a:ext>
            </a:extLst>
          </p:cNvPr>
          <p:cNvSpPr/>
          <p:nvPr/>
        </p:nvSpPr>
        <p:spPr>
          <a:xfrm>
            <a:off x="9283255" y="3858327"/>
            <a:ext cx="2572195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2000" b="1" spc="-1" dirty="0">
                <a:latin typeface="Arial"/>
              </a:rPr>
              <a:t>impatto Trenitalia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2000" b="1" spc="-1" dirty="0">
                <a:latin typeface="Arial"/>
              </a:rPr>
              <a:t>(slittamento cantiere 9 mesi, revisione progetto)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6472699-D9F6-92B4-5000-55AF8DC21DA8}"/>
              </a:ext>
            </a:extLst>
          </p:cNvPr>
          <p:cNvCxnSpPr>
            <a:cxnSpLocks/>
          </p:cNvCxnSpPr>
          <p:nvPr/>
        </p:nvCxnSpPr>
        <p:spPr>
          <a:xfrm>
            <a:off x="4477550" y="3023531"/>
            <a:ext cx="0" cy="2689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B07E633-68AC-6051-22DE-A1CE89B8005B}"/>
              </a:ext>
            </a:extLst>
          </p:cNvPr>
          <p:cNvCxnSpPr>
            <a:cxnSpLocks/>
          </p:cNvCxnSpPr>
          <p:nvPr/>
        </p:nvCxnSpPr>
        <p:spPr>
          <a:xfrm>
            <a:off x="4477549" y="2058414"/>
            <a:ext cx="0" cy="47145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D28F49E-3D66-D4E2-86D6-94891EEF9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993" y="2598377"/>
            <a:ext cx="686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GIU 26</a:t>
            </a:r>
            <a:endParaRPr lang="en-US" altLang="it-IT" sz="1400" b="1" dirty="0">
              <a:solidFill>
                <a:srgbClr val="FF0000"/>
              </a:solidFill>
            </a:endParaRPr>
          </a:p>
        </p:txBody>
      </p:sp>
      <p:sp>
        <p:nvSpPr>
          <p:cNvPr id="25" name="CasellaDiTesto 42">
            <a:extLst>
              <a:ext uri="{FF2B5EF4-FFF2-40B4-BE49-F238E27FC236}">
                <a16:creationId xmlns:a16="http://schemas.microsoft.com/office/drawing/2014/main" id="{5D57123D-5828-347F-82BF-A1FBF3232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429" y="1369958"/>
            <a:ext cx="107234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339966"/>
                </a:solidFill>
              </a:rPr>
              <a:t>FINE LAVORI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79BBC264-FBB0-7F18-8B2B-6BA38002B08A}"/>
              </a:ext>
            </a:extLst>
          </p:cNvPr>
          <p:cNvCxnSpPr>
            <a:cxnSpLocks/>
          </p:cNvCxnSpPr>
          <p:nvPr/>
        </p:nvCxnSpPr>
        <p:spPr>
          <a:xfrm>
            <a:off x="7234603" y="3018516"/>
            <a:ext cx="0" cy="2689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100554DE-B8E5-B61E-38AE-F1F421B16AF7}"/>
              </a:ext>
            </a:extLst>
          </p:cNvPr>
          <p:cNvCxnSpPr>
            <a:cxnSpLocks/>
          </p:cNvCxnSpPr>
          <p:nvPr/>
        </p:nvCxnSpPr>
        <p:spPr>
          <a:xfrm>
            <a:off x="7234602" y="2053399"/>
            <a:ext cx="0" cy="47145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4E30DFD4-5DFD-1236-C691-7873B95A8B0C}"/>
              </a:ext>
            </a:extLst>
          </p:cNvPr>
          <p:cNvCxnSpPr>
            <a:cxnSpLocks/>
          </p:cNvCxnSpPr>
          <p:nvPr/>
        </p:nvCxnSpPr>
        <p:spPr>
          <a:xfrm>
            <a:off x="2238939" y="3292475"/>
            <a:ext cx="0" cy="2689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35">
            <a:extLst>
              <a:ext uri="{FF2B5EF4-FFF2-40B4-BE49-F238E27FC236}">
                <a16:creationId xmlns:a16="http://schemas.microsoft.com/office/drawing/2014/main" id="{209E7669-3810-E0E4-E1BC-1DD423C9F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183" y="3734643"/>
            <a:ext cx="785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MAG 22</a:t>
            </a:r>
            <a:endParaRPr lang="en-US" altLang="it-IT" sz="1400" b="1" dirty="0">
              <a:solidFill>
                <a:srgbClr val="FF0000"/>
              </a:solidFill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4975B146-BE27-F379-CA64-1E107AD1DA4E}"/>
              </a:ext>
            </a:extLst>
          </p:cNvPr>
          <p:cNvCxnSpPr>
            <a:cxnSpLocks/>
          </p:cNvCxnSpPr>
          <p:nvPr/>
        </p:nvCxnSpPr>
        <p:spPr>
          <a:xfrm>
            <a:off x="2235551" y="4138212"/>
            <a:ext cx="0" cy="47145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asellaDiTesto 42">
            <a:extLst>
              <a:ext uri="{FF2B5EF4-FFF2-40B4-BE49-F238E27FC236}">
                <a16:creationId xmlns:a16="http://schemas.microsoft.com/office/drawing/2014/main" id="{9FFC2E04-E290-CB8B-171B-D09AC77C3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756" y="4775466"/>
            <a:ext cx="128358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339966"/>
                </a:solidFill>
              </a:rPr>
              <a:t>LAVORI ANTICIPATI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BFB1B631-3251-0D32-0B5C-3ABF0D465D7A}"/>
              </a:ext>
            </a:extLst>
          </p:cNvPr>
          <p:cNvCxnSpPr>
            <a:cxnSpLocks/>
          </p:cNvCxnSpPr>
          <p:nvPr/>
        </p:nvCxnSpPr>
        <p:spPr>
          <a:xfrm>
            <a:off x="5827581" y="3311664"/>
            <a:ext cx="0" cy="2689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B3D5B60-3C00-C351-6C2F-8F2CA19B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975" y="3713011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SET 24</a:t>
            </a:r>
            <a:endParaRPr lang="en-US" altLang="it-IT" sz="1400" b="1" dirty="0">
              <a:solidFill>
                <a:srgbClr val="FF0000"/>
              </a:solidFill>
            </a:endParaRP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63D596C2-0454-F2CD-A1DF-4260FB754B6F}"/>
              </a:ext>
            </a:extLst>
          </p:cNvPr>
          <p:cNvCxnSpPr>
            <a:cxnSpLocks/>
          </p:cNvCxnSpPr>
          <p:nvPr/>
        </p:nvCxnSpPr>
        <p:spPr>
          <a:xfrm>
            <a:off x="5827581" y="4138212"/>
            <a:ext cx="0" cy="47145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asellaDiTesto 42">
            <a:extLst>
              <a:ext uri="{FF2B5EF4-FFF2-40B4-BE49-F238E27FC236}">
                <a16:creationId xmlns:a16="http://schemas.microsoft.com/office/drawing/2014/main" id="{9842F5A8-CC9F-DD5E-530A-01B677FBC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409" y="4769690"/>
            <a:ext cx="107234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339966"/>
                </a:solidFill>
              </a:rPr>
              <a:t>CONSEGNA AREE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0F87158-ABC0-3045-8742-B6DEA3955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074" y="5591978"/>
            <a:ext cx="361062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(demolizioni, spostamento </a:t>
            </a:r>
            <a:r>
              <a:rPr lang="it-IT" altLang="it-IT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tronchini</a:t>
            </a:r>
            <a:r>
              <a:rPr lang="it-IT" alt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Brignole, revisione accordo Trenitalia)</a:t>
            </a:r>
          </a:p>
        </p:txBody>
      </p:sp>
      <p:sp>
        <p:nvSpPr>
          <p:cNvPr id="44" name="Parentesi graffa aperta 43">
            <a:extLst>
              <a:ext uri="{FF2B5EF4-FFF2-40B4-BE49-F238E27FC236}">
                <a16:creationId xmlns:a16="http://schemas.microsoft.com/office/drawing/2014/main" id="{3F7DFEED-6EA5-E68B-41E8-3440C24B34E6}"/>
              </a:ext>
            </a:extLst>
          </p:cNvPr>
          <p:cNvSpPr/>
          <p:nvPr/>
        </p:nvSpPr>
        <p:spPr>
          <a:xfrm rot="16200000">
            <a:off x="4025763" y="3746136"/>
            <a:ext cx="205247" cy="33983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8FE72946-6D92-1BC6-7549-C651F796D2CE}"/>
              </a:ext>
            </a:extLst>
          </p:cNvPr>
          <p:cNvCxnSpPr>
            <a:cxnSpLocks/>
          </p:cNvCxnSpPr>
          <p:nvPr/>
        </p:nvCxnSpPr>
        <p:spPr>
          <a:xfrm>
            <a:off x="8671023" y="3312898"/>
            <a:ext cx="0" cy="2689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090E6383-D2CE-D6F3-217A-8D39DFE07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422" y="3689983"/>
            <a:ext cx="686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GIU 27</a:t>
            </a:r>
            <a:endParaRPr lang="en-US" altLang="it-IT" sz="1400" b="1" dirty="0">
              <a:solidFill>
                <a:srgbClr val="FF0000"/>
              </a:solidFill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CC4A5390-67B6-122D-A919-94B6D0C19045}"/>
              </a:ext>
            </a:extLst>
          </p:cNvPr>
          <p:cNvCxnSpPr>
            <a:cxnSpLocks/>
          </p:cNvCxnSpPr>
          <p:nvPr/>
        </p:nvCxnSpPr>
        <p:spPr>
          <a:xfrm>
            <a:off x="8681028" y="4115184"/>
            <a:ext cx="0" cy="47145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CasellaDiTesto 42">
            <a:extLst>
              <a:ext uri="{FF2B5EF4-FFF2-40B4-BE49-F238E27FC236}">
                <a16:creationId xmlns:a16="http://schemas.microsoft.com/office/drawing/2014/main" id="{7A659E50-92C0-1875-99BD-F309926D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856" y="4746662"/>
            <a:ext cx="107234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339966"/>
                </a:solidFill>
              </a:rPr>
              <a:t>FINE LAVORI</a:t>
            </a:r>
          </a:p>
        </p:txBody>
      </p:sp>
      <p:sp>
        <p:nvSpPr>
          <p:cNvPr id="3" name="CasellaDiTesto 42">
            <a:extLst>
              <a:ext uri="{FF2B5EF4-FFF2-40B4-BE49-F238E27FC236}">
                <a16:creationId xmlns:a16="http://schemas.microsoft.com/office/drawing/2014/main" id="{9B962D66-8FD6-A3DE-B269-A960D77D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93" y="2760290"/>
            <a:ext cx="128358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339966"/>
                </a:solidFill>
              </a:rPr>
              <a:t>STIPULA CONTRATTO</a:t>
            </a:r>
          </a:p>
        </p:txBody>
      </p:sp>
      <p:sp>
        <p:nvSpPr>
          <p:cNvPr id="5" name="CasellaDiTesto 35">
            <a:extLst>
              <a:ext uri="{FF2B5EF4-FFF2-40B4-BE49-F238E27FC236}">
                <a16:creationId xmlns:a16="http://schemas.microsoft.com/office/drawing/2014/main" id="{24D4DC75-364C-3E06-CA6C-3A246EAF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81" y="3322422"/>
            <a:ext cx="161514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600" b="1">
                <a:solidFill>
                  <a:srgbClr val="339966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it-IT" altLang="it-IT" dirty="0"/>
              <a:t>MAG 21</a:t>
            </a:r>
          </a:p>
          <a:p>
            <a:r>
              <a:rPr lang="it-IT" altLang="it-IT" dirty="0"/>
              <a:t>(con avvio </a:t>
            </a:r>
            <a:r>
              <a:rPr lang="it-IT" altLang="it-IT" dirty="0" err="1"/>
              <a:t>prog</a:t>
            </a:r>
            <a:r>
              <a:rPr lang="it-IT" altLang="it-IT" dirty="0"/>
              <a:t>. esecutivo)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74892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DFB08-2A87-30E0-6894-B4C528B5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3">
            <a:extLst>
              <a:ext uri="{FF2B5EF4-FFF2-40B4-BE49-F238E27FC236}">
                <a16:creationId xmlns:a16="http://schemas.microsoft.com/office/drawing/2014/main" id="{899B6560-800C-C96C-4B36-85544B3DD4A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7987" y="828675"/>
            <a:ext cx="6590427" cy="25801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Arial" panose="020B0604020202020204" pitchFamily="34" charset="0"/>
              </a:rPr>
              <a:t>TRATTA BRIN-CANEPARI</a:t>
            </a:r>
          </a:p>
          <a:p>
            <a:pPr marL="800100" lvl="1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dirty="0">
                <a:latin typeface="Arial" panose="020B0604020202020204" pitchFamily="34" charset="0"/>
              </a:rPr>
              <a:t>Termine lavori scaduto a </a:t>
            </a:r>
            <a:r>
              <a:rPr lang="it-IT" b="1" dirty="0">
                <a:latin typeface="Arial" panose="020B0604020202020204" pitchFamily="34" charset="0"/>
              </a:rPr>
              <a:t>marzo 2025</a:t>
            </a:r>
          </a:p>
          <a:p>
            <a:pPr marL="800100" lvl="1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dirty="0">
                <a:latin typeface="Arial" panose="020B0604020202020204" pitchFamily="34" charset="0"/>
              </a:rPr>
              <a:t>Avanzamento lavori raggiunto solo </a:t>
            </a:r>
            <a:r>
              <a:rPr lang="it-IT" b="1" dirty="0">
                <a:latin typeface="Arial" panose="020B0604020202020204" pitchFamily="34" charset="0"/>
              </a:rPr>
              <a:t>50% circa</a:t>
            </a:r>
          </a:p>
          <a:p>
            <a:pPr marL="800100" lvl="1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dirty="0">
                <a:latin typeface="Arial" panose="020B0604020202020204" pitchFamily="34" charset="0"/>
              </a:rPr>
              <a:t>Presenze medie in cantiere </a:t>
            </a:r>
            <a:r>
              <a:rPr lang="it-IT" b="1" dirty="0">
                <a:latin typeface="Arial" panose="020B0604020202020204" pitchFamily="34" charset="0"/>
              </a:rPr>
              <a:t>meno di 25 contro oltre 50 </a:t>
            </a:r>
            <a:r>
              <a:rPr lang="it-IT" dirty="0">
                <a:latin typeface="Arial" panose="020B0604020202020204" pitchFamily="34" charset="0"/>
              </a:rPr>
              <a:t>previste da offerta di gara</a:t>
            </a:r>
          </a:p>
          <a:p>
            <a:pPr marL="800100" lvl="1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dirty="0">
                <a:latin typeface="Arial" panose="020B0604020202020204" pitchFamily="34" charset="0"/>
              </a:rPr>
              <a:t>Forti ritardi rispetto al termine prima indicato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5C3BB39C-3AC5-5FC0-3B02-B69ABEF6C8FA}"/>
              </a:ext>
            </a:extLst>
          </p:cNvPr>
          <p:cNvSpPr txBox="1">
            <a:spLocks/>
          </p:cNvSpPr>
          <p:nvPr/>
        </p:nvSpPr>
        <p:spPr>
          <a:xfrm>
            <a:off x="9325080" y="64929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it-IT" sz="1200" b="0" strike="noStrike" kern="1200" spc="-1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06A436-959A-4EA2-B474-903A3EFC4312}" type="slidenum">
              <a:rPr lang="it-IT" smtClean="0"/>
              <a:pPr/>
              <a:t>6</a:t>
            </a:fld>
            <a:endParaRPr lang="it-IT" dirty="0">
              <a:latin typeface="Times New Roman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0C37F9C-AD8D-1826-1870-23A76311D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3" y="6246022"/>
            <a:ext cx="2055093" cy="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9">
            <a:extLst>
              <a:ext uri="{FF2B5EF4-FFF2-40B4-BE49-F238E27FC236}">
                <a16:creationId xmlns:a16="http://schemas.microsoft.com/office/drawing/2014/main" id="{B61B1B91-FD0B-D15E-D472-BCF26A6CAF72}"/>
              </a:ext>
            </a:extLst>
          </p:cNvPr>
          <p:cNvSpPr/>
          <p:nvPr/>
        </p:nvSpPr>
        <p:spPr>
          <a:xfrm>
            <a:off x="407988" y="0"/>
            <a:ext cx="11447462" cy="828675"/>
          </a:xfrm>
          <a:prstGeom prst="rect">
            <a:avLst/>
          </a:prstGeom>
          <a:solidFill>
            <a:srgbClr val="D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APPALTO OPERE CIVILI-GENERALI (</a:t>
            </a:r>
            <a:r>
              <a:rPr lang="it-IT" sz="2100" b="1" dirty="0" err="1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Metrogenova</a:t>
            </a: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): STATO ATTUALE</a:t>
            </a:r>
          </a:p>
        </p:txBody>
      </p:sp>
      <p:pic>
        <p:nvPicPr>
          <p:cNvPr id="7" name="Immagine 6" descr="Immagine che contiene aria aperta, automobile, edificio, Urbanistica&#10;&#10;Il contenuto generato dall'IA potrebbe non essere corretto.">
            <a:extLst>
              <a:ext uri="{FF2B5EF4-FFF2-40B4-BE49-F238E27FC236}">
                <a16:creationId xmlns:a16="http://schemas.microsoft.com/office/drawing/2014/main" id="{00914C8C-F0C7-C371-A5EA-39F42EBE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591"/>
          <a:stretch>
            <a:fillRect/>
          </a:stretch>
        </p:blipFill>
        <p:spPr>
          <a:xfrm>
            <a:off x="859194" y="3429000"/>
            <a:ext cx="5688012" cy="283278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2" name="Immagine 11" descr="Immagine che contiene aria aperta, terreno, edificio, cielo&#10;&#10;Il contenuto generato dall'IA potrebbe non essere corretto.">
            <a:extLst>
              <a:ext uri="{FF2B5EF4-FFF2-40B4-BE49-F238E27FC236}">
                <a16:creationId xmlns:a16="http://schemas.microsoft.com/office/drawing/2014/main" id="{E102D862-FE0E-A96E-1781-E9F173DFD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7"/>
          <a:stretch>
            <a:fillRect/>
          </a:stretch>
        </p:blipFill>
        <p:spPr>
          <a:xfrm>
            <a:off x="6998416" y="976105"/>
            <a:ext cx="4689755" cy="2452896"/>
          </a:xfrm>
          <a:prstGeom prst="rect">
            <a:avLst/>
          </a:prstGeom>
        </p:spPr>
      </p:pic>
      <p:pic>
        <p:nvPicPr>
          <p:cNvPr id="20" name="Immagine 19" descr="Immagine che contiene aria aperta, albero, cielo, terreno&#10;&#10;Il contenuto generato dall'IA potrebbe non essere corretto.">
            <a:extLst>
              <a:ext uri="{FF2B5EF4-FFF2-40B4-BE49-F238E27FC236}">
                <a16:creationId xmlns:a16="http://schemas.microsoft.com/office/drawing/2014/main" id="{EE8AF37F-36B9-BDEC-2ECB-A63813A9F0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7"/>
          <a:stretch>
            <a:fillRect/>
          </a:stretch>
        </p:blipFill>
        <p:spPr>
          <a:xfrm>
            <a:off x="6998415" y="3614091"/>
            <a:ext cx="4689755" cy="263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AAD4E-0570-61A2-DD39-CA162B40C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3">
            <a:extLst>
              <a:ext uri="{FF2B5EF4-FFF2-40B4-BE49-F238E27FC236}">
                <a16:creationId xmlns:a16="http://schemas.microsoft.com/office/drawing/2014/main" id="{A333574A-DEC6-A735-2B8F-B30FFFD5620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7986" y="828675"/>
            <a:ext cx="8357078" cy="25801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Arial" panose="020B0604020202020204" pitchFamily="34" charset="0"/>
              </a:rPr>
              <a:t>TRATTA BRIGNOLE-MARTINEZ</a:t>
            </a:r>
          </a:p>
          <a:p>
            <a:pPr marL="800100" lvl="1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dirty="0">
                <a:latin typeface="Arial" panose="020B0604020202020204" pitchFamily="34" charset="0"/>
              </a:rPr>
              <a:t>Avanzamento raggiunto solo </a:t>
            </a:r>
            <a:r>
              <a:rPr lang="it-IT" b="1" dirty="0">
                <a:latin typeface="Arial" panose="020B0604020202020204" pitchFamily="34" charset="0"/>
              </a:rPr>
              <a:t>10% circa</a:t>
            </a:r>
          </a:p>
          <a:p>
            <a:pPr marL="800100" lvl="1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dirty="0">
                <a:latin typeface="Arial" panose="020B0604020202020204" pitchFamily="34" charset="0"/>
              </a:rPr>
              <a:t>Impresa non completa lavori anticipati (demolizioni) e opere per nuovo sovrappasso </a:t>
            </a:r>
            <a:r>
              <a:rPr lang="it-IT" b="1" dirty="0">
                <a:latin typeface="Arial" panose="020B0604020202020204" pitchFamily="34" charset="0"/>
              </a:rPr>
              <a:t>via Archimede</a:t>
            </a:r>
            <a:r>
              <a:rPr lang="it-IT" dirty="0">
                <a:latin typeface="Arial" panose="020B0604020202020204" pitchFamily="34" charset="0"/>
              </a:rPr>
              <a:t>, indispensabile per accedere alle aree di cantiere a levante</a:t>
            </a:r>
          </a:p>
          <a:p>
            <a:pPr marL="800100" lvl="1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dirty="0">
                <a:latin typeface="Arial" panose="020B0604020202020204" pitchFamily="34" charset="0"/>
              </a:rPr>
              <a:t>Termine previsto dei lavori non traguardabile senza cambio di passo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9D5ACE7C-30C1-9263-AB08-C22F32DA8DA1}"/>
              </a:ext>
            </a:extLst>
          </p:cNvPr>
          <p:cNvSpPr txBox="1">
            <a:spLocks/>
          </p:cNvSpPr>
          <p:nvPr/>
        </p:nvSpPr>
        <p:spPr>
          <a:xfrm>
            <a:off x="9325080" y="64929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it-IT" sz="1200" b="0" strike="noStrike" kern="1200" spc="-1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06A436-959A-4EA2-B474-903A3EFC4312}" type="slidenum">
              <a:rPr lang="it-IT" smtClean="0"/>
              <a:pPr/>
              <a:t>7</a:t>
            </a:fld>
            <a:endParaRPr lang="it-IT" dirty="0">
              <a:latin typeface="Times New Roman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7FFE31-870B-800D-0848-C2588262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3" y="6246022"/>
            <a:ext cx="2055093" cy="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9">
            <a:extLst>
              <a:ext uri="{FF2B5EF4-FFF2-40B4-BE49-F238E27FC236}">
                <a16:creationId xmlns:a16="http://schemas.microsoft.com/office/drawing/2014/main" id="{96B78670-4FB7-BD40-833B-F82ED6327448}"/>
              </a:ext>
            </a:extLst>
          </p:cNvPr>
          <p:cNvSpPr/>
          <p:nvPr/>
        </p:nvSpPr>
        <p:spPr>
          <a:xfrm>
            <a:off x="407988" y="0"/>
            <a:ext cx="11447462" cy="828675"/>
          </a:xfrm>
          <a:prstGeom prst="rect">
            <a:avLst/>
          </a:prstGeom>
          <a:solidFill>
            <a:srgbClr val="D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APPALTO OPERE CIVILI-GENERALI (</a:t>
            </a:r>
            <a:r>
              <a:rPr lang="it-IT" sz="2100" b="1" dirty="0" err="1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Metrogenova</a:t>
            </a: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): STATO ATTUALE</a:t>
            </a:r>
          </a:p>
        </p:txBody>
      </p:sp>
      <p:pic>
        <p:nvPicPr>
          <p:cNvPr id="3" name="Immagine 2" descr="Immagine che contiene aria aperta, finestra, edificio, facciata&#10;&#10;Il contenuto generato dall'IA potrebbe non essere corretto.">
            <a:extLst>
              <a:ext uri="{FF2B5EF4-FFF2-40B4-BE49-F238E27FC236}">
                <a16:creationId xmlns:a16="http://schemas.microsoft.com/office/drawing/2014/main" id="{CBDC3CA3-C6B4-51EB-CE2F-3FFD8926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3423786"/>
            <a:ext cx="4209823" cy="28248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magine 8" descr="Immagine che contiene cielo, aria aperta, terreno, costruzione&#10;&#10;Il contenuto generato dall'IA potrebbe non essere corretto.">
            <a:extLst>
              <a:ext uri="{FF2B5EF4-FFF2-40B4-BE49-F238E27FC236}">
                <a16:creationId xmlns:a16="http://schemas.microsoft.com/office/drawing/2014/main" id="{BBBDEC02-8318-22D8-934C-2986602AF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1"/>
          <a:stretch>
            <a:fillRect/>
          </a:stretch>
        </p:blipFill>
        <p:spPr>
          <a:xfrm>
            <a:off x="8765064" y="956656"/>
            <a:ext cx="3090386" cy="5226473"/>
          </a:xfrm>
          <a:prstGeom prst="rect">
            <a:avLst/>
          </a:prstGeom>
        </p:spPr>
      </p:pic>
      <p:pic>
        <p:nvPicPr>
          <p:cNvPr id="11" name="Immagine 10" descr="Immagine che contiene cielo, aria aperta, tubo, industria&#10;&#10;Il contenuto generato dall'IA potrebbe non essere corretto.">
            <a:extLst>
              <a:ext uri="{FF2B5EF4-FFF2-40B4-BE49-F238E27FC236}">
                <a16:creationId xmlns:a16="http://schemas.microsoft.com/office/drawing/2014/main" id="{1C1F0AFA-C4F3-0A66-A68F-0E3DB240D8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03" y="3432309"/>
            <a:ext cx="371856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6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5808C-9028-F030-4EB7-F82717BDF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3">
            <a:extLst>
              <a:ext uri="{FF2B5EF4-FFF2-40B4-BE49-F238E27FC236}">
                <a16:creationId xmlns:a16="http://schemas.microsoft.com/office/drawing/2014/main" id="{2AA51253-D259-BFD9-C785-A5AAFCA5292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6768" y="1322671"/>
            <a:ext cx="11298682" cy="36248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it-IT" sz="2400" dirty="0">
                <a:latin typeface="Arial" panose="020B0604020202020204" pitchFamily="34" charset="0"/>
              </a:rPr>
              <a:t>Vista la situazione:</a:t>
            </a:r>
          </a:p>
          <a:p>
            <a:pPr marL="800100" lvl="1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tabLst>
                <a:tab pos="265113" algn="l"/>
              </a:tabLst>
              <a:defRPr/>
            </a:pPr>
            <a:r>
              <a:rPr lang="it-IT" sz="2000" b="1" dirty="0">
                <a:latin typeface="Arial" panose="020B0604020202020204" pitchFamily="34" charset="0"/>
              </a:rPr>
              <a:t>Gravi inadempimenti </a:t>
            </a:r>
            <a:r>
              <a:rPr lang="it-IT" sz="2000" dirty="0">
                <a:latin typeface="Arial" panose="020B0604020202020204" pitchFamily="34" charset="0"/>
              </a:rPr>
              <a:t>dell’impresa su vari aspetti contrattuali, nonostante svariati richiami e diffide all’appaltatore civile da parte del Comune </a:t>
            </a:r>
          </a:p>
          <a:p>
            <a:pPr marL="800100" lvl="1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tabLst>
                <a:tab pos="265113" algn="l"/>
              </a:tabLst>
              <a:defRPr/>
            </a:pPr>
            <a:r>
              <a:rPr lang="it-IT" sz="2000" dirty="0">
                <a:latin typeface="Arial" panose="020B0604020202020204" pitchFamily="34" charset="0"/>
              </a:rPr>
              <a:t>Cantieri </a:t>
            </a:r>
            <a:r>
              <a:rPr lang="it-IT" sz="2000" b="1" dirty="0">
                <a:latin typeface="Arial" panose="020B0604020202020204" pitchFamily="34" charset="0"/>
              </a:rPr>
              <a:t>sostanzialmente inattivi</a:t>
            </a:r>
            <a:endParaRPr lang="it-IT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SzPct val="125000"/>
              <a:tabLst>
                <a:tab pos="265113" algn="l"/>
              </a:tabLst>
              <a:defRPr/>
            </a:pPr>
            <a:r>
              <a:rPr lang="it-IT" sz="2400" dirty="0">
                <a:latin typeface="Arial" panose="020B0604020202020204" pitchFamily="34" charset="0"/>
              </a:rPr>
              <a:t>l’Amministrazione ha avviato il </a:t>
            </a:r>
            <a:r>
              <a:rPr lang="it-IT" sz="2400" b="1" dirty="0">
                <a:latin typeface="Arial" panose="020B0604020202020204" pitchFamily="34" charset="0"/>
              </a:rPr>
              <a:t>procedimento di risoluzione contrattuale</a:t>
            </a:r>
            <a:r>
              <a:rPr lang="it-IT" sz="2400" dirty="0">
                <a:latin typeface="Arial" panose="020B0604020202020204" pitchFamily="34" charset="0"/>
              </a:rPr>
              <a:t>, con l’obiettivo di individuare una nuova impresa più affidabile e performante e </a:t>
            </a:r>
            <a:r>
              <a:rPr lang="it-IT" sz="2400" b="1" dirty="0">
                <a:latin typeface="Arial" panose="020B0604020202020204" pitchFamily="34" charset="0"/>
              </a:rPr>
              <a:t>riprendere il percorso con tempi certi.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7FC08B46-901B-21E0-D27C-C6C76FF3F8A6}"/>
              </a:ext>
            </a:extLst>
          </p:cNvPr>
          <p:cNvSpPr txBox="1">
            <a:spLocks/>
          </p:cNvSpPr>
          <p:nvPr/>
        </p:nvSpPr>
        <p:spPr>
          <a:xfrm>
            <a:off x="9325080" y="64929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it-IT" sz="1200" b="0" strike="noStrike" kern="1200" spc="-1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06A436-959A-4EA2-B474-903A3EFC4312}" type="slidenum">
              <a:rPr lang="it-IT" smtClean="0"/>
              <a:pPr/>
              <a:t>8</a:t>
            </a:fld>
            <a:endParaRPr lang="it-IT" dirty="0">
              <a:latin typeface="Times New Roman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A79AA7-0913-6B10-DBB7-7F1E40A93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3" y="6246022"/>
            <a:ext cx="2055093" cy="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9">
            <a:extLst>
              <a:ext uri="{FF2B5EF4-FFF2-40B4-BE49-F238E27FC236}">
                <a16:creationId xmlns:a16="http://schemas.microsoft.com/office/drawing/2014/main" id="{4BEF7DE5-B73E-ADF7-512B-F6356F71B968}"/>
              </a:ext>
            </a:extLst>
          </p:cNvPr>
          <p:cNvSpPr/>
          <p:nvPr/>
        </p:nvSpPr>
        <p:spPr>
          <a:xfrm>
            <a:off x="407988" y="0"/>
            <a:ext cx="11447462" cy="828675"/>
          </a:xfrm>
          <a:prstGeom prst="rect">
            <a:avLst/>
          </a:prstGeom>
          <a:solidFill>
            <a:srgbClr val="D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APPALTO OPERE CIVILI-GENERALI (</a:t>
            </a:r>
            <a:r>
              <a:rPr lang="it-IT" sz="2100" b="1" dirty="0" err="1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Metrogenova</a:t>
            </a:r>
            <a:r>
              <a:rPr lang="it-IT" sz="2100" b="1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): STATO ATTUALE</a:t>
            </a:r>
          </a:p>
        </p:txBody>
      </p:sp>
    </p:spTree>
    <p:extLst>
      <p:ext uri="{BB962C8B-B14F-4D97-AF65-F5344CB8AC3E}">
        <p14:creationId xmlns:p14="http://schemas.microsoft.com/office/powerpoint/2010/main" val="276067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2751C-AA7D-C925-4EF5-979A4BB1A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4">
            <a:extLst>
              <a:ext uri="{FF2B5EF4-FFF2-40B4-BE49-F238E27FC236}">
                <a16:creationId xmlns:a16="http://schemas.microsoft.com/office/drawing/2014/main" id="{251561DF-7162-409C-5A3B-ECD9072F912C}"/>
              </a:ext>
            </a:extLst>
          </p:cNvPr>
          <p:cNvSpPr/>
          <p:nvPr/>
        </p:nvSpPr>
        <p:spPr>
          <a:xfrm>
            <a:off x="335400" y="6813"/>
            <a:ext cx="11448720" cy="829800"/>
          </a:xfrm>
          <a:prstGeom prst="rect">
            <a:avLst/>
          </a:prstGeom>
          <a:solidFill>
            <a:srgbClr val="D7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2100" b="1" strike="noStrike" spc="-1" dirty="0">
                <a:solidFill>
                  <a:srgbClr val="FFFFFF"/>
                </a:solidFill>
                <a:latin typeface="Arial"/>
                <a:ea typeface="Cambria"/>
              </a:rPr>
              <a:t>PROSSIMI PASSI</a:t>
            </a:r>
            <a:endParaRPr lang="it-IT" sz="2100" b="0" strike="noStrike" spc="-1" dirty="0">
              <a:latin typeface="Arial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7B6C4459-E82D-972B-7836-AD7076B0807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35399" y="1320348"/>
            <a:ext cx="11315133" cy="40056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Arial" panose="020B0604020202020204" pitchFamily="34" charset="0"/>
              </a:rPr>
              <a:t>Rimane </a:t>
            </a:r>
            <a:r>
              <a:rPr lang="it-IT" sz="2400" b="1" dirty="0">
                <a:latin typeface="Arial" panose="020B0604020202020204" pitchFamily="34" charset="0"/>
              </a:rPr>
              <a:t>fermo l’impegno dell’Amministrazione </a:t>
            </a:r>
            <a:r>
              <a:rPr lang="it-IT" sz="2400" dirty="0">
                <a:latin typeface="Arial" panose="020B0604020202020204" pitchFamily="34" charset="0"/>
              </a:rPr>
              <a:t>a proseguire i progetti in corso secondo i criteri stabiliti con gli Enti competenti e condivisi con la cittadinanza</a:t>
            </a:r>
          </a:p>
          <a:p>
            <a:pPr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Arial" panose="020B0604020202020204" pitchFamily="34" charset="0"/>
              </a:rPr>
              <a:t>Prosegue il lavoro sul piano di sviluppo della metropolitana di Genova:</a:t>
            </a:r>
          </a:p>
          <a:p>
            <a:pPr marL="800100" lvl="1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latin typeface="Arial" panose="020B0604020202020204" pitchFamily="34" charset="0"/>
              </a:rPr>
              <a:t>Cantiere in corso completamento stazione Corvetto</a:t>
            </a:r>
          </a:p>
          <a:p>
            <a:pPr marL="800100" lvl="1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latin typeface="Arial" panose="020B0604020202020204" pitchFamily="34" charset="0"/>
              </a:rPr>
              <a:t>Progettazione interventi finanziati (prolungamento Canepari-Rivarolo, aggiornamento Lotto 2 stazione Martinez)</a:t>
            </a:r>
          </a:p>
          <a:p>
            <a:pPr marL="800100" lvl="1" indent="-34290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latin typeface="Arial" panose="020B0604020202020204" pitchFamily="34" charset="0"/>
              </a:rPr>
              <a:t>Follow-up istanze di finanziamento nuovi interventi (prolungamento Martinez-San Martino, nuovo deposito piazza Giusti)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C21903C0-0509-B257-C1E1-11C28423F10C}"/>
              </a:ext>
            </a:extLst>
          </p:cNvPr>
          <p:cNvSpPr txBox="1">
            <a:spLocks/>
          </p:cNvSpPr>
          <p:nvPr/>
        </p:nvSpPr>
        <p:spPr>
          <a:xfrm>
            <a:off x="9325080" y="649296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it-IT" sz="1200" b="0" strike="noStrike" kern="1200" spc="-1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06A436-959A-4EA2-B474-903A3EFC4312}" type="slidenum">
              <a:rPr lang="it-IT" smtClean="0"/>
              <a:pPr/>
              <a:t>9</a:t>
            </a:fld>
            <a:endParaRPr lang="it-IT" dirty="0">
              <a:latin typeface="Times New Roman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AD95A77-8F99-6A40-F3D2-F45A40F4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3" y="6246022"/>
            <a:ext cx="2055093" cy="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3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711</Words>
  <Application>Microsoft Office PowerPoint</Application>
  <PresentationFormat>Widescreen</PresentationFormat>
  <Paragraphs>147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Schoolbook</vt:lpstr>
      <vt:lpstr>DejaVu Sans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TPL – ASSI DI FORZA</dc:title>
  <dc:subject/>
  <dc:creator>Aiello Giuseppe Carmelo</dc:creator>
  <dc:description/>
  <cp:lastModifiedBy>Sciutto Manuela</cp:lastModifiedBy>
  <cp:revision>786</cp:revision>
  <cp:lastPrinted>2023-03-14T09:04:14Z</cp:lastPrinted>
  <dcterms:created xsi:type="dcterms:W3CDTF">2019-06-18T12:13:20Z</dcterms:created>
  <dcterms:modified xsi:type="dcterms:W3CDTF">2025-08-07T06:59:34Z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8</vt:i4>
  </property>
</Properties>
</file>